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37"/>
    <a:srgbClr val="4E5A30"/>
    <a:srgbClr val="6E9DD3"/>
    <a:srgbClr val="9F1D20"/>
    <a:srgbClr val="FF8888"/>
    <a:srgbClr val="388DFF"/>
    <a:srgbClr val="43AF9F"/>
    <a:srgbClr val="E6E6E6"/>
    <a:srgbClr val="C87851"/>
    <a:srgbClr val="004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74667" autoAdjust="0"/>
  </p:normalViewPr>
  <p:slideViewPr>
    <p:cSldViewPr snapToGrid="0">
      <p:cViewPr varScale="1">
        <p:scale>
          <a:sx n="54" d="100"/>
          <a:sy n="54" d="100"/>
        </p:scale>
        <p:origin x="9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8/23/2021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Survey: More than half of U.S. employees who typically eat lunch during work hours struggle to make it healthy</a:t>
            </a:r>
          </a:p>
          <a:p>
            <a:r>
              <a:rPr lang="en-US" altLang="en-US" dirty="0"/>
              <a:t>New survey from the American Heart Association and Aramark highlights employed Americans' desire to eat more healthfully.</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10</a:t>
            </a:fld>
            <a:endParaRPr lang="en-US"/>
          </a:p>
        </p:txBody>
      </p:sp>
    </p:spTree>
    <p:extLst>
      <p:ext uri="{BB962C8B-B14F-4D97-AF65-F5344CB8AC3E}">
        <p14:creationId xmlns:p14="http://schemas.microsoft.com/office/powerpoint/2010/main" val="1867883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11</a:t>
            </a:fld>
            <a:endParaRPr lang="en-US"/>
          </a:p>
        </p:txBody>
      </p:sp>
    </p:spTree>
    <p:extLst>
      <p:ext uri="{BB962C8B-B14F-4D97-AF65-F5344CB8AC3E}">
        <p14:creationId xmlns:p14="http://schemas.microsoft.com/office/powerpoint/2010/main" val="137735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12</a:t>
            </a:fld>
            <a:endParaRPr lang="en-US"/>
          </a:p>
        </p:txBody>
      </p:sp>
    </p:spTree>
    <p:extLst>
      <p:ext uri="{BB962C8B-B14F-4D97-AF65-F5344CB8AC3E}">
        <p14:creationId xmlns:p14="http://schemas.microsoft.com/office/powerpoint/2010/main" val="254045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13</a:t>
            </a:fld>
            <a:endParaRPr lang="en-US"/>
          </a:p>
        </p:txBody>
      </p:sp>
    </p:spTree>
    <p:extLst>
      <p:ext uri="{BB962C8B-B14F-4D97-AF65-F5344CB8AC3E}">
        <p14:creationId xmlns:p14="http://schemas.microsoft.com/office/powerpoint/2010/main" val="285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14</a:t>
            </a:fld>
            <a:endParaRPr lang="en-US"/>
          </a:p>
        </p:txBody>
      </p:sp>
    </p:spTree>
    <p:extLst>
      <p:ext uri="{BB962C8B-B14F-4D97-AF65-F5344CB8AC3E}">
        <p14:creationId xmlns:p14="http://schemas.microsoft.com/office/powerpoint/2010/main" val="2141928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your grilling or baking dinner, why not add a few more to offer yourself a wholesome lunch for tomorrow. Generally the foods we cook for dinner make the most nourishing lunches; far better than a lunch meat sandwich!</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15</a:t>
            </a:fld>
            <a:endParaRPr lang="en-US"/>
          </a:p>
        </p:txBody>
      </p:sp>
    </p:spTree>
    <p:extLst>
      <p:ext uri="{BB962C8B-B14F-4D97-AF65-F5344CB8AC3E}">
        <p14:creationId xmlns:p14="http://schemas.microsoft.com/office/powerpoint/2010/main" val="2008616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altLang="en-US" dirty="0"/>
              <a:t>Dislike avocado? Switch it out for olive oil mayo and omit the olive oil and lemon juice.</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16</a:t>
            </a:fld>
            <a:endParaRPr lang="en-US"/>
          </a:p>
        </p:txBody>
      </p:sp>
    </p:spTree>
    <p:extLst>
      <p:ext uri="{BB962C8B-B14F-4D97-AF65-F5344CB8AC3E}">
        <p14:creationId xmlns:p14="http://schemas.microsoft.com/office/powerpoint/2010/main" val="2428265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Don’t have enough for a full salad? Make it individual. Use the vegetables available in your refrigerator, it doesn’t have to match the recipe</a:t>
            </a:r>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17</a:t>
            </a:fld>
            <a:endParaRPr lang="en-US"/>
          </a:p>
        </p:txBody>
      </p:sp>
    </p:spTree>
    <p:extLst>
      <p:ext uri="{BB962C8B-B14F-4D97-AF65-F5344CB8AC3E}">
        <p14:creationId xmlns:p14="http://schemas.microsoft.com/office/powerpoint/2010/main" val="1629004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18</a:t>
            </a:fld>
            <a:endParaRPr lang="en-US"/>
          </a:p>
        </p:txBody>
      </p:sp>
    </p:spTree>
    <p:extLst>
      <p:ext uri="{BB962C8B-B14F-4D97-AF65-F5344CB8AC3E}">
        <p14:creationId xmlns:p14="http://schemas.microsoft.com/office/powerpoint/2010/main" val="3748753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Not just any frozen meal will due. Generally the cheaper the cost, the poorer the ingredients. </a:t>
            </a:r>
          </a:p>
          <a:p>
            <a:pPr eaLnBrk="1" hangingPunct="1"/>
            <a:r>
              <a:rPr lang="en-US" altLang="en-US" dirty="0"/>
              <a:t>If you are on a low sodium diet, use frozen meals as a last resort. </a:t>
            </a:r>
          </a:p>
          <a:p>
            <a:pPr eaLnBrk="1" hangingPunct="1"/>
            <a:r>
              <a:rPr lang="en-US" altLang="en-US" dirty="0"/>
              <a:t>Remember if the total calories are lower than the sodium, the food is considered a high sodium food!</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19</a:t>
            </a:fld>
            <a:endParaRPr lang="en-US"/>
          </a:p>
        </p:txBody>
      </p:sp>
    </p:spTree>
    <p:extLst>
      <p:ext uri="{BB962C8B-B14F-4D97-AF65-F5344CB8AC3E}">
        <p14:creationId xmlns:p14="http://schemas.microsoft.com/office/powerpoint/2010/main" val="118511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200855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 Careful: Veggies Chips are not better! They are still fried in canola oil and layered with salt</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20</a:t>
            </a:fld>
            <a:endParaRPr lang="en-US"/>
          </a:p>
        </p:txBody>
      </p:sp>
    </p:spTree>
    <p:extLst>
      <p:ext uri="{BB962C8B-B14F-4D97-AF65-F5344CB8AC3E}">
        <p14:creationId xmlns:p14="http://schemas.microsoft.com/office/powerpoint/2010/main" val="1255451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21</a:t>
            </a:fld>
            <a:endParaRPr lang="en-US"/>
          </a:p>
        </p:txBody>
      </p:sp>
    </p:spTree>
    <p:extLst>
      <p:ext uri="{BB962C8B-B14F-4D97-AF65-F5344CB8AC3E}">
        <p14:creationId xmlns:p14="http://schemas.microsoft.com/office/powerpoint/2010/main" val="2899927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Balance: look on the menu for options that offer veggies and less starch. Ask for substitutions. Pasta on the side rather than a full meal. </a:t>
            </a:r>
            <a:r>
              <a:rPr lang="en-US" altLang="en-US" dirty="0" err="1"/>
              <a:t>Opt</a:t>
            </a:r>
            <a:r>
              <a:rPr lang="en-US" altLang="en-US" dirty="0"/>
              <a:t> for a protein, vegetable balance.</a:t>
            </a:r>
          </a:p>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22</a:t>
            </a:fld>
            <a:endParaRPr lang="en-US"/>
          </a:p>
        </p:txBody>
      </p:sp>
    </p:spTree>
    <p:extLst>
      <p:ext uri="{BB962C8B-B14F-4D97-AF65-F5344CB8AC3E}">
        <p14:creationId xmlns:p14="http://schemas.microsoft.com/office/powerpoint/2010/main" val="1003393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Hungry when you get home from work? Ready to raid the cupboards or eat a small child? You may need an afternoon snack. Snacking is a smart way to stay on track with good eating habits. Choose nutritious filled snacks rather than empty calories.</a:t>
            </a:r>
          </a:p>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23</a:t>
            </a:fld>
            <a:endParaRPr lang="en-US"/>
          </a:p>
        </p:txBody>
      </p:sp>
    </p:spTree>
    <p:extLst>
      <p:ext uri="{BB962C8B-B14F-4D97-AF65-F5344CB8AC3E}">
        <p14:creationId xmlns:p14="http://schemas.microsoft.com/office/powerpoint/2010/main" val="1725665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24</a:t>
            </a:fld>
            <a:endParaRPr lang="en-US"/>
          </a:p>
        </p:txBody>
      </p:sp>
    </p:spTree>
    <p:extLst>
      <p:ext uri="{BB962C8B-B14F-4D97-AF65-F5344CB8AC3E}">
        <p14:creationId xmlns:p14="http://schemas.microsoft.com/office/powerpoint/2010/main" val="2438049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Exercising at lunch MAY BE YOUR only options. Don’t’ scrunch your nose up. Use the time wisely. If you get it done at work, you all have all your free time at home. </a:t>
            </a:r>
          </a:p>
          <a:p>
            <a:pPr eaLnBrk="1" hangingPunct="1">
              <a:spcBef>
                <a:spcPct val="0"/>
              </a:spcBef>
            </a:pPr>
            <a:r>
              <a:rPr lang="en-US" altLang="en-US" dirty="0"/>
              <a:t>Brainstorm, is there a place outside, how about inside? Can you drive to another location in 5 minutes? Planning ahead and enlist a co-worker to keep you on track</a:t>
            </a:r>
          </a:p>
          <a:p>
            <a:pPr eaLnBrk="1" hangingPunct="1">
              <a:spcBef>
                <a:spcPct val="0"/>
              </a:spcBef>
            </a:pPr>
            <a:r>
              <a:rPr lang="en-US" altLang="en-US" dirty="0"/>
              <a:t>Exercising at work releases endorphins to make you feel better about yourself, and the work you do.</a:t>
            </a:r>
          </a:p>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25</a:t>
            </a:fld>
            <a:endParaRPr lang="en-US"/>
          </a:p>
        </p:txBody>
      </p:sp>
    </p:spTree>
    <p:extLst>
      <p:ext uri="{BB962C8B-B14F-4D97-AF65-F5344CB8AC3E}">
        <p14:creationId xmlns:p14="http://schemas.microsoft.com/office/powerpoint/2010/main" val="2177231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26</a:t>
            </a:fld>
            <a:endParaRPr lang="en-US"/>
          </a:p>
        </p:txBody>
      </p:sp>
    </p:spTree>
    <p:extLst>
      <p:ext uri="{BB962C8B-B14F-4D97-AF65-F5344CB8AC3E}">
        <p14:creationId xmlns:p14="http://schemas.microsoft.com/office/powerpoint/2010/main" val="2309568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27</a:t>
            </a:fld>
            <a:endParaRPr lang="en-US"/>
          </a:p>
        </p:txBody>
      </p:sp>
    </p:spTree>
    <p:extLst>
      <p:ext uri="{BB962C8B-B14F-4D97-AF65-F5344CB8AC3E}">
        <p14:creationId xmlns:p14="http://schemas.microsoft.com/office/powerpoint/2010/main" val="338478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It’s lunch time. Feeling hungry but it was a hectic morning and you brought nothing to eat. </a:t>
            </a:r>
          </a:p>
          <a:p>
            <a:pPr eaLnBrk="1" hangingPunct="1"/>
            <a:r>
              <a:rPr lang="en-US" altLang="en-US" dirty="0"/>
              <a:t>     </a:t>
            </a:r>
          </a:p>
          <a:p>
            <a:pPr eaLnBrk="1" hangingPunct="1"/>
            <a:r>
              <a:rPr lang="en-US" altLang="en-US" dirty="0"/>
              <a:t>Do you find yourself grabbing high calorie, unhealthy fast food or vending snacks for lunch?</a:t>
            </a:r>
          </a:p>
          <a:p>
            <a:pPr eaLnBrk="1" hangingPunct="1"/>
            <a:endParaRPr lang="en-US" altLang="en-US" dirty="0"/>
          </a:p>
          <a:p>
            <a:pPr eaLnBrk="1" hangingPunct="1"/>
            <a:r>
              <a:rPr lang="en-US" altLang="en-US" dirty="0"/>
              <a:t>Are you going to restaurants or cafeterias for lunch hoping for a healthier meal, yet eating 3X the portion your body needs?</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3</a:t>
            </a:fld>
            <a:endParaRPr lang="en-US"/>
          </a:p>
        </p:txBody>
      </p:sp>
    </p:spTree>
    <p:extLst>
      <p:ext uri="{BB962C8B-B14F-4D97-AF65-F5344CB8AC3E}">
        <p14:creationId xmlns:p14="http://schemas.microsoft.com/office/powerpoint/2010/main" val="322429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Skipping meals causes your body to lose out on , lose energy, and interrupts important pathways in the systems to complete the tasks you ask you body to do well for you everyday.</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4</a:t>
            </a:fld>
            <a:endParaRPr lang="en-US"/>
          </a:p>
        </p:txBody>
      </p:sp>
    </p:spTree>
    <p:extLst>
      <p:ext uri="{BB962C8B-B14F-4D97-AF65-F5344CB8AC3E}">
        <p14:creationId xmlns:p14="http://schemas.microsoft.com/office/powerpoint/2010/main" val="43389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When  you skip meals regularly, your body gets used to that pattern and hunger signals may go unnoticed. </a:t>
            </a:r>
          </a:p>
          <a:p>
            <a:pPr eaLnBrk="1" hangingPunct="1"/>
            <a:r>
              <a:rPr lang="en-US" altLang="en-US" dirty="0"/>
              <a:t>People drink to many dehydrating beverages in the morning and not enough water. (coffee, tea, caffeinated soda). This can lead the body to think its always hungry when actually it needs fluid. </a:t>
            </a:r>
          </a:p>
          <a:p>
            <a:pPr eaLnBrk="1" hangingPunct="1"/>
            <a:endParaRPr lang="en-US" altLang="en-US" dirty="0"/>
          </a:p>
          <a:p>
            <a:pPr eaLnBrk="1" hangingPunct="1">
              <a:spcBef>
                <a:spcPct val="50000"/>
              </a:spcBef>
              <a:buFontTx/>
              <a:buChar char="•"/>
            </a:pPr>
            <a:r>
              <a:rPr lang="en-US" altLang="en-US" dirty="0"/>
              <a:t>For most, lunch does not need to be a large meal, especially if sedentary most of the day.</a:t>
            </a:r>
          </a:p>
          <a:p>
            <a:pPr eaLnBrk="1" hangingPunct="1">
              <a:spcBef>
                <a:spcPct val="50000"/>
              </a:spcBef>
              <a:buFontTx/>
              <a:buChar char="•"/>
            </a:pPr>
            <a:r>
              <a:rPr lang="en-US" altLang="en-US" dirty="0"/>
              <a:t>Eating a well balanced lunch or small mid day healthy snack can help avoid unhealthy cravings for high carbohydrate foods or energy boosting caffeine drinks later in the day.</a:t>
            </a:r>
          </a:p>
          <a:p>
            <a:pPr eaLnBrk="1" hangingPunct="1"/>
            <a:endParaRPr lang="en-US" altLang="en-US" dirty="0"/>
          </a:p>
          <a:p>
            <a:pPr eaLnBrk="1" hangingPunct="1"/>
            <a:r>
              <a:rPr lang="en-US" altLang="en-US" dirty="0"/>
              <a:t>A lunch too  large, and one  high in processed foods and carbohydrates, may make lead to a drop in energy.</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5</a:t>
            </a:fld>
            <a:endParaRPr lang="en-US"/>
          </a:p>
        </p:txBody>
      </p:sp>
    </p:spTree>
    <p:extLst>
      <p:ext uri="{BB962C8B-B14F-4D97-AF65-F5344CB8AC3E}">
        <p14:creationId xmlns:p14="http://schemas.microsoft.com/office/powerpoint/2010/main" val="813542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6</a:t>
            </a:fld>
            <a:endParaRPr lang="en-US"/>
          </a:p>
        </p:txBody>
      </p:sp>
    </p:spTree>
    <p:extLst>
      <p:ext uri="{BB962C8B-B14F-4D97-AF65-F5344CB8AC3E}">
        <p14:creationId xmlns:p14="http://schemas.microsoft.com/office/powerpoint/2010/main" val="3459402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7</a:t>
            </a:fld>
            <a:endParaRPr lang="en-US"/>
          </a:p>
        </p:txBody>
      </p:sp>
    </p:spTree>
    <p:extLst>
      <p:ext uri="{BB962C8B-B14F-4D97-AF65-F5344CB8AC3E}">
        <p14:creationId xmlns:p14="http://schemas.microsoft.com/office/powerpoint/2010/main" val="2802731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400" dirty="0"/>
              <a:t>For less than $10.00 you can purchase one. My Plate includes ½ fruit and vegetables, ¼ protein, ¼ starch and a small serving of healthy fat.</a:t>
            </a:r>
          </a:p>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8</a:t>
            </a:fld>
            <a:endParaRPr lang="en-US"/>
          </a:p>
        </p:txBody>
      </p:sp>
    </p:spTree>
    <p:extLst>
      <p:ext uri="{BB962C8B-B14F-4D97-AF65-F5344CB8AC3E}">
        <p14:creationId xmlns:p14="http://schemas.microsoft.com/office/powerpoint/2010/main" val="2837584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9</a:t>
            </a:fld>
            <a:endParaRPr lang="en-US"/>
          </a:p>
        </p:txBody>
      </p:sp>
    </p:spTree>
    <p:extLst>
      <p:ext uri="{BB962C8B-B14F-4D97-AF65-F5344CB8AC3E}">
        <p14:creationId xmlns:p14="http://schemas.microsoft.com/office/powerpoint/2010/main" val="8620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8/23/2021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8/23/2021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8/23/2021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8/23/2021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8/23/2021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8/23/2021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0080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523999" y="1680247"/>
            <a:ext cx="9144000" cy="34975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5400" b="1" dirty="0">
                <a:latin typeface="Segoe UI" panose="020B0502040204020203" pitchFamily="34" charset="0"/>
                <a:cs typeface="Segoe UI" panose="020B0502040204020203" pitchFamily="34" charset="0"/>
              </a:rPr>
              <a:t>Healthy Lunches </a:t>
            </a:r>
          </a:p>
          <a:p>
            <a:pPr algn="ctr">
              <a:spcAft>
                <a:spcPts val="1200"/>
              </a:spcAft>
            </a:pPr>
            <a:r>
              <a:rPr lang="en-US" sz="5400" b="1" dirty="0">
                <a:latin typeface="Segoe UI" panose="020B0502040204020203" pitchFamily="34" charset="0"/>
                <a:cs typeface="Segoe UI" panose="020B0502040204020203" pitchFamily="34" charset="0"/>
              </a:rPr>
              <a:t>Made Easy!</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a:latin typeface="Segoe UI" panose="020B0502040204020203" pitchFamily="34" charset="0"/>
                <a:cs typeface="Segoe UI" panose="020B0502040204020203" pitchFamily="34" charset="0"/>
              </a:rPr>
              <a:t>AultCare Wellness</a:t>
            </a:r>
          </a:p>
        </p:txBody>
      </p:sp>
      <p:pic>
        <p:nvPicPr>
          <p:cNvPr id="6" name="Picture 5">
            <a:extLst>
              <a:ext uri="{FF2B5EF4-FFF2-40B4-BE49-F238E27FC236}">
                <a16:creationId xmlns:a16="http://schemas.microsoft.com/office/drawing/2014/main" id="{88B818FD-3F34-45EE-A6FF-5F69B4690B5C}"/>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0" name="Picture 9">
            <a:extLst>
              <a:ext uri="{FF2B5EF4-FFF2-40B4-BE49-F238E27FC236}">
                <a16:creationId xmlns:a16="http://schemas.microsoft.com/office/drawing/2014/main" id="{750F32F9-2558-4996-9FEC-82B4DCEB1B0F}"/>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Tree>
    <p:extLst>
      <p:ext uri="{BB962C8B-B14F-4D97-AF65-F5344CB8AC3E}">
        <p14:creationId xmlns:p14="http://schemas.microsoft.com/office/powerpoint/2010/main" val="3033545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Think Protein</a:t>
            </a:r>
          </a:p>
        </p:txBody>
      </p:sp>
      <p:sp>
        <p:nvSpPr>
          <p:cNvPr id="3" name="Content Placeholder 2"/>
          <p:cNvSpPr txBox="1">
            <a:spLocks/>
          </p:cNvSpPr>
          <p:nvPr/>
        </p:nvSpPr>
        <p:spPr>
          <a:xfrm>
            <a:off x="506186" y="1853189"/>
            <a:ext cx="10747968" cy="3948394"/>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latin typeface="Segoe UI" panose="020B0502040204020203" pitchFamily="34" charset="0"/>
                <a:cs typeface="Segoe UI" panose="020B0502040204020203" pitchFamily="34" charset="0"/>
              </a:rPr>
              <a:t>Rotisserie chicken</a:t>
            </a:r>
          </a:p>
          <a:p>
            <a:pPr>
              <a:defRPr/>
            </a:pPr>
            <a:r>
              <a:rPr lang="en-US" altLang="en-US" dirty="0">
                <a:latin typeface="Segoe UI" panose="020B0502040204020203" pitchFamily="34" charset="0"/>
                <a:cs typeface="Segoe UI" panose="020B0502040204020203" pitchFamily="34" charset="0"/>
              </a:rPr>
              <a:t>Leftover meat</a:t>
            </a:r>
          </a:p>
          <a:p>
            <a:pPr>
              <a:defRPr/>
            </a:pPr>
            <a:r>
              <a:rPr lang="en-US" altLang="en-US" dirty="0">
                <a:latin typeface="Segoe UI" panose="020B0502040204020203" pitchFamily="34" charset="0"/>
                <a:cs typeface="Segoe UI" panose="020B0502040204020203" pitchFamily="34" charset="0"/>
              </a:rPr>
              <a:t>Cheese</a:t>
            </a:r>
          </a:p>
          <a:p>
            <a:pPr>
              <a:defRPr/>
            </a:pPr>
            <a:r>
              <a:rPr lang="en-US" altLang="en-US" dirty="0">
                <a:latin typeface="Segoe UI" panose="020B0502040204020203" pitchFamily="34" charset="0"/>
                <a:cs typeface="Segoe UI" panose="020B0502040204020203" pitchFamily="34" charset="0"/>
              </a:rPr>
              <a:t>Nuts</a:t>
            </a:r>
          </a:p>
          <a:p>
            <a:pPr>
              <a:defRPr/>
            </a:pPr>
            <a:r>
              <a:rPr lang="en-US" altLang="en-US" dirty="0">
                <a:latin typeface="Segoe UI" panose="020B0502040204020203" pitchFamily="34" charset="0"/>
                <a:cs typeface="Segoe UI" panose="020B0502040204020203" pitchFamily="34" charset="0"/>
              </a:rPr>
              <a:t>Tuna</a:t>
            </a:r>
          </a:p>
          <a:p>
            <a:pPr>
              <a:defRPr/>
            </a:pPr>
            <a:r>
              <a:rPr lang="en-US" altLang="en-US" dirty="0">
                <a:latin typeface="Segoe UI" panose="020B0502040204020203" pitchFamily="34" charset="0"/>
                <a:cs typeface="Segoe UI" panose="020B0502040204020203" pitchFamily="34" charset="0"/>
              </a:rPr>
              <a:t>Chick peas (any canned bean)</a:t>
            </a:r>
          </a:p>
          <a:p>
            <a:pPr>
              <a:defRPr/>
            </a:pPr>
            <a:r>
              <a:rPr lang="en-US" altLang="en-US" dirty="0">
                <a:latin typeface="Segoe UI" panose="020B0502040204020203" pitchFamily="34" charset="0"/>
                <a:cs typeface="Segoe UI" panose="020B0502040204020203" pitchFamily="34" charset="0"/>
              </a:rPr>
              <a:t>Hard boiled/deviled eggs</a:t>
            </a:r>
          </a:p>
          <a:p>
            <a:pPr>
              <a:defRPr/>
            </a:pPr>
            <a:r>
              <a:rPr lang="en-US" altLang="en-US" dirty="0">
                <a:latin typeface="Segoe UI" panose="020B0502040204020203" pitchFamily="34" charset="0"/>
                <a:cs typeface="Segoe UI" panose="020B0502040204020203" pitchFamily="34" charset="0"/>
              </a:rPr>
              <a:t>Natural jerky</a:t>
            </a:r>
          </a:p>
          <a:p>
            <a:pPr>
              <a:defRPr/>
            </a:pPr>
            <a:r>
              <a:rPr lang="en-US" altLang="en-US" dirty="0">
                <a:latin typeface="Segoe UI" panose="020B0502040204020203" pitchFamily="34" charset="0"/>
                <a:cs typeface="Segoe UI" panose="020B0502040204020203" pitchFamily="34" charset="0"/>
              </a:rPr>
              <a:t>Yogurt</a:t>
            </a:r>
          </a:p>
          <a:p>
            <a:pPr>
              <a:defRPr/>
            </a:pPr>
            <a:r>
              <a:rPr lang="en-US" altLang="en-US" dirty="0">
                <a:latin typeface="Segoe UI" panose="020B0502040204020203" pitchFamily="34" charset="0"/>
                <a:cs typeface="Segoe UI" panose="020B0502040204020203" pitchFamily="34" charset="0"/>
              </a:rPr>
              <a:t>Quinoa</a:t>
            </a:r>
          </a:p>
          <a:p>
            <a:pPr>
              <a:defRPr/>
            </a:pPr>
            <a:r>
              <a:rPr lang="en-US" altLang="en-US" dirty="0">
                <a:latin typeface="Segoe UI" panose="020B0502040204020203" pitchFamily="34" charset="0"/>
                <a:cs typeface="Segoe UI" panose="020B0502040204020203" pitchFamily="34" charset="0"/>
              </a:rPr>
              <a:t>Lentils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122" name="Picture 2" descr="Food macronutrients fat carbohydrate and protein Vector Image">
            <a:extLst>
              <a:ext uri="{FF2B5EF4-FFF2-40B4-BE49-F238E27FC236}">
                <a16:creationId xmlns:a16="http://schemas.microsoft.com/office/drawing/2014/main" id="{ED9DC835-340B-4A27-819F-87F4D29BB75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6700" y1="38333" x2="47900" y2="55513"/>
                        <a14:foregroundMark x1="47900" y1="55513" x2="47700" y2="55513"/>
                        <a14:foregroundMark x1="40300" y1="48846" x2="45300" y2="37051"/>
                        <a14:foregroundMark x1="47900" y1="36410" x2="50500" y2="41026"/>
                        <a14:foregroundMark x1="46100" y1="57308" x2="52900" y2="57821"/>
                        <a14:foregroundMark x1="52900" y1="57821" x2="57300" y2="53462"/>
                        <a14:foregroundMark x1="57300" y1="53462" x2="57300" y2="53462"/>
                        <a14:foregroundMark x1="43500" y1="56410" x2="48800" y2="59615"/>
                        <a14:foregroundMark x1="48800" y1="59615" x2="54500" y2="60256"/>
                        <a14:foregroundMark x1="54500" y1="60256" x2="55600" y2="59359"/>
                        <a14:foregroundMark x1="43100" y1="57308" x2="46700" y2="58974"/>
                        <a14:foregroundMark x1="49300" y1="60385" x2="52400" y2="60513"/>
                        <a14:foregroundMark x1="55900" y1="58846" x2="57900" y2="56410"/>
                        <a14:foregroundMark x1="56000" y1="59487" x2="58300" y2="57051"/>
                        <a14:foregroundMark x1="50400" y1="61923" x2="50400" y2="61923"/>
                        <a14:foregroundMark x1="49100" y1="61923" x2="52700" y2="61538"/>
                        <a14:foregroundMark x1="56500" y1="44487" x2="53100" y2="35641"/>
                        <a14:foregroundMark x1="53100" y1="35641" x2="47100" y2="37692"/>
                        <a14:foregroundMark x1="47100" y1="37692" x2="46000" y2="41410"/>
                        <a14:foregroundMark x1="40900" y1="41538" x2="43500" y2="35128"/>
                        <a14:foregroundMark x1="43500" y1="35128" x2="48900" y2="33974"/>
                        <a14:foregroundMark x1="48900" y1="33974" x2="49100" y2="33846"/>
                        <a14:foregroundMark x1="61300" y1="41026" x2="52100" y2="33462"/>
                        <a14:foregroundMark x1="64700" y1="42051" x2="64700" y2="42051"/>
                        <a14:foregroundMark x1="64400" y1="41154" x2="64400" y2="41154"/>
                        <a14:foregroundMark x1="64700" y1="41923" x2="63200" y2="43590"/>
                        <a14:foregroundMark x1="63900" y1="41410" x2="63900" y2="41410"/>
                        <a14:foregroundMark x1="64000" y1="41026" x2="64300" y2="42051"/>
                        <a14:foregroundMark x1="41200" y1="39487" x2="39100" y2="46026"/>
                        <a14:foregroundMark x1="39100" y1="46026" x2="38900" y2="48077"/>
                        <a14:foregroundMark x1="38400" y1="45641" x2="38700" y2="51154"/>
                        <a14:foregroundMark x1="41700" y1="56795" x2="40100" y2="56282"/>
                        <a14:backgroundMark x1="28400" y1="38974" x2="24700" y2="61154"/>
                        <a14:backgroundMark x1="24700" y1="61154" x2="24400" y2="61410"/>
                        <a14:backgroundMark x1="24700" y1="38590" x2="16000" y2="68333"/>
                        <a14:backgroundMark x1="50100" y1="61923" x2="50100" y2="61923"/>
                        <a14:backgroundMark x1="49100" y1="62179" x2="49100" y2="62179"/>
                      </a14:backgroundRemoval>
                    </a14:imgEffect>
                  </a14:imgLayer>
                </a14:imgProps>
              </a:ext>
              <a:ext uri="{28A0092B-C50C-407E-A947-70E740481C1C}">
                <a14:useLocalDpi xmlns:a14="http://schemas.microsoft.com/office/drawing/2010/main" val="0"/>
              </a:ext>
            </a:extLst>
          </a:blip>
          <a:srcRect/>
          <a:stretch>
            <a:fillRect/>
          </a:stretch>
        </p:blipFill>
        <p:spPr bwMode="auto">
          <a:xfrm>
            <a:off x="5404706" y="902677"/>
            <a:ext cx="8791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9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Healthy Fats/Tasty Toppings</a:t>
            </a:r>
          </a:p>
        </p:txBody>
      </p:sp>
      <p:sp>
        <p:nvSpPr>
          <p:cNvPr id="3" name="Content Placeholder 2"/>
          <p:cNvSpPr txBox="1">
            <a:spLocks/>
          </p:cNvSpPr>
          <p:nvPr/>
        </p:nvSpPr>
        <p:spPr>
          <a:xfrm>
            <a:off x="506186" y="1853189"/>
            <a:ext cx="7008306" cy="3948394"/>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latin typeface="Segoe UI" panose="020B0502040204020203" pitchFamily="34" charset="0"/>
                <a:cs typeface="Segoe UI" panose="020B0502040204020203" pitchFamily="34" charset="0"/>
              </a:rPr>
              <a:t>Guacamole</a:t>
            </a:r>
          </a:p>
          <a:p>
            <a:pPr>
              <a:defRPr/>
            </a:pPr>
            <a:r>
              <a:rPr lang="en-US" altLang="en-US" dirty="0">
                <a:latin typeface="Segoe UI" panose="020B0502040204020203" pitchFamily="34" charset="0"/>
                <a:cs typeface="Segoe UI" panose="020B0502040204020203" pitchFamily="34" charset="0"/>
              </a:rPr>
              <a:t>Buffalo sauce</a:t>
            </a:r>
          </a:p>
          <a:p>
            <a:pPr>
              <a:defRPr/>
            </a:pPr>
            <a:r>
              <a:rPr lang="en-US" altLang="en-US" dirty="0">
                <a:latin typeface="Segoe UI" panose="020B0502040204020203" pitchFamily="34" charset="0"/>
                <a:cs typeface="Segoe UI" panose="020B0502040204020203" pitchFamily="34" charset="0"/>
              </a:rPr>
              <a:t>Yogurt ranch</a:t>
            </a:r>
          </a:p>
          <a:p>
            <a:pPr>
              <a:defRPr/>
            </a:pPr>
            <a:r>
              <a:rPr lang="en-US" altLang="en-US" dirty="0">
                <a:latin typeface="Segoe UI" panose="020B0502040204020203" pitchFamily="34" charset="0"/>
                <a:cs typeface="Segoe UI" panose="020B0502040204020203" pitchFamily="34" charset="0"/>
              </a:rPr>
              <a:t>Salsa</a:t>
            </a:r>
          </a:p>
          <a:p>
            <a:pPr>
              <a:defRPr/>
            </a:pPr>
            <a:r>
              <a:rPr lang="en-US" altLang="en-US" dirty="0">
                <a:latin typeface="Segoe UI" panose="020B0502040204020203" pitchFamily="34" charset="0"/>
                <a:cs typeface="Segoe UI" panose="020B0502040204020203" pitchFamily="34" charset="0"/>
              </a:rPr>
              <a:t>Spicy mustard</a:t>
            </a:r>
          </a:p>
          <a:p>
            <a:pPr>
              <a:defRPr/>
            </a:pPr>
            <a:r>
              <a:rPr lang="en-US" altLang="en-US" dirty="0">
                <a:latin typeface="Segoe UI" panose="020B0502040204020203" pitchFamily="34" charset="0"/>
                <a:cs typeface="Segoe UI" panose="020B0502040204020203" pitchFamily="34" charset="0"/>
              </a:rPr>
              <a:t>Hummus</a:t>
            </a:r>
          </a:p>
          <a:p>
            <a:pPr>
              <a:defRPr/>
            </a:pPr>
            <a:r>
              <a:rPr lang="en-US" altLang="en-US" dirty="0">
                <a:latin typeface="Segoe UI" panose="020B0502040204020203" pitchFamily="34" charset="0"/>
                <a:cs typeface="Segoe UI" panose="020B0502040204020203" pitchFamily="34" charset="0"/>
              </a:rPr>
              <a:t>Vinaigrette</a:t>
            </a:r>
          </a:p>
          <a:p>
            <a:pPr>
              <a:defRPr/>
            </a:pPr>
            <a:r>
              <a:rPr lang="en-US" altLang="en-US" dirty="0">
                <a:latin typeface="Segoe UI" panose="020B0502040204020203" pitchFamily="34" charset="0"/>
                <a:cs typeface="Segoe UI" panose="020B0502040204020203" pitchFamily="34" charset="0"/>
              </a:rPr>
              <a:t>Citrus and oil</a:t>
            </a:r>
          </a:p>
          <a:p>
            <a:pPr>
              <a:defRPr/>
            </a:pPr>
            <a:r>
              <a:rPr lang="en-US" altLang="en-US" dirty="0">
                <a:latin typeface="Segoe UI" panose="020B0502040204020203" pitchFamily="34" charset="0"/>
                <a:cs typeface="Segoe UI" panose="020B0502040204020203" pitchFamily="34" charset="0"/>
              </a:rPr>
              <a:t>Sliced avocado</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6146" name="Picture 2" descr="Restaurant Style Mild Salsa (5 minutes) | Sprinkles and Sprouts">
            <a:extLst>
              <a:ext uri="{FF2B5EF4-FFF2-40B4-BE49-F238E27FC236}">
                <a16:creationId xmlns:a16="http://schemas.microsoft.com/office/drawing/2014/main" id="{EAF3F74C-AC9A-4CCF-813D-5DD4D8DF8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7" y="3309900"/>
            <a:ext cx="2834933" cy="2126200"/>
          </a:xfrm>
          <a:prstGeom prst="rect">
            <a:avLst/>
          </a:prstGeom>
          <a:noFill/>
          <a:ln w="28575">
            <a:solidFill>
              <a:srgbClr val="008037"/>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30A965-260D-4C82-873B-0C3582B56A83}"/>
              </a:ext>
            </a:extLst>
          </p:cNvPr>
          <p:cNvPicPr>
            <a:picLocks noChangeAspect="1"/>
          </p:cNvPicPr>
          <p:nvPr/>
        </p:nvPicPr>
        <p:blipFill>
          <a:blip r:embed="rId6"/>
          <a:stretch>
            <a:fillRect/>
          </a:stretch>
        </p:blipFill>
        <p:spPr>
          <a:xfrm>
            <a:off x="9219196" y="1980966"/>
            <a:ext cx="2345786" cy="1758965"/>
          </a:xfrm>
          <a:prstGeom prst="rect">
            <a:avLst/>
          </a:prstGeom>
          <a:ln w="28575">
            <a:solidFill>
              <a:srgbClr val="008037"/>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842363A-F5CA-44AA-9489-FA34E74769FE}"/>
              </a:ext>
            </a:extLst>
          </p:cNvPr>
          <p:cNvPicPr>
            <a:picLocks noChangeAspect="1"/>
          </p:cNvPicPr>
          <p:nvPr/>
        </p:nvPicPr>
        <p:blipFill>
          <a:blip r:embed="rId7"/>
          <a:stretch>
            <a:fillRect/>
          </a:stretch>
        </p:blipFill>
        <p:spPr>
          <a:xfrm>
            <a:off x="9219194" y="4084165"/>
            <a:ext cx="2345786" cy="1655117"/>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231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Starch</a:t>
            </a:r>
          </a:p>
        </p:txBody>
      </p:sp>
      <p:sp>
        <p:nvSpPr>
          <p:cNvPr id="3" name="Content Placeholder 2"/>
          <p:cNvSpPr txBox="1">
            <a:spLocks/>
          </p:cNvSpPr>
          <p:nvPr/>
        </p:nvSpPr>
        <p:spPr>
          <a:xfrm>
            <a:off x="506186" y="1853189"/>
            <a:ext cx="8039937" cy="3948394"/>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Segoe UI" panose="020B0502040204020203" pitchFamily="34" charset="0"/>
                <a:cs typeface="Segoe UI" panose="020B0502040204020203" pitchFamily="34" charset="0"/>
              </a:rPr>
              <a:t>Nut thin crackers</a:t>
            </a:r>
          </a:p>
          <a:p>
            <a:r>
              <a:rPr lang="en-US" altLang="en-US" dirty="0">
                <a:latin typeface="Segoe UI" panose="020B0502040204020203" pitchFamily="34" charset="0"/>
                <a:cs typeface="Segoe UI" panose="020B0502040204020203" pitchFamily="34" charset="0"/>
              </a:rPr>
              <a:t>Whole grain/low carb wraps</a:t>
            </a:r>
          </a:p>
          <a:p>
            <a:r>
              <a:rPr lang="en-US" altLang="en-US" dirty="0">
                <a:latin typeface="Segoe UI" panose="020B0502040204020203" pitchFamily="34" charset="0"/>
                <a:cs typeface="Segoe UI" panose="020B0502040204020203" pitchFamily="34" charset="0"/>
              </a:rPr>
              <a:t>Dried beans/lentils</a:t>
            </a:r>
          </a:p>
          <a:p>
            <a:r>
              <a:rPr lang="en-US" altLang="en-US" dirty="0">
                <a:latin typeface="Segoe UI" panose="020B0502040204020203" pitchFamily="34" charset="0"/>
                <a:cs typeface="Segoe UI" panose="020B0502040204020203" pitchFamily="34" charset="0"/>
              </a:rPr>
              <a:t>Brown rice or wild rice</a:t>
            </a:r>
          </a:p>
          <a:p>
            <a:r>
              <a:rPr lang="en-US" altLang="en-US" dirty="0">
                <a:latin typeface="Segoe UI" panose="020B0502040204020203" pitchFamily="34" charset="0"/>
                <a:cs typeface="Segoe UI" panose="020B0502040204020203" pitchFamily="34" charset="0"/>
              </a:rPr>
              <a:t>Granola</a:t>
            </a:r>
          </a:p>
          <a:p>
            <a:r>
              <a:rPr lang="en-US" altLang="en-US" dirty="0">
                <a:latin typeface="Segoe UI" panose="020B0502040204020203" pitchFamily="34" charset="0"/>
                <a:cs typeface="Segoe UI" panose="020B0502040204020203" pitchFamily="34" charset="0"/>
              </a:rPr>
              <a:t>Cooked ancient grain (quinoa, millet, </a:t>
            </a:r>
            <a:r>
              <a:rPr lang="en-US" altLang="en-US" dirty="0" err="1">
                <a:latin typeface="Segoe UI" panose="020B0502040204020203" pitchFamily="34" charset="0"/>
                <a:cs typeface="Segoe UI" panose="020B0502040204020203" pitchFamily="34" charset="0"/>
              </a:rPr>
              <a:t>farro</a:t>
            </a:r>
            <a:r>
              <a:rPr lang="en-US" altLang="en-US" dirty="0">
                <a:latin typeface="Segoe UI" panose="020B0502040204020203" pitchFamily="34" charset="0"/>
                <a:cs typeface="Segoe UI" panose="020B0502040204020203" pitchFamily="34" charset="0"/>
              </a:rPr>
              <a:t>)</a:t>
            </a:r>
          </a:p>
          <a:p>
            <a:r>
              <a:rPr lang="en-US" altLang="en-US" dirty="0">
                <a:latin typeface="Segoe UI" panose="020B0502040204020203" pitchFamily="34" charset="0"/>
                <a:cs typeface="Segoe UI" panose="020B0502040204020203" pitchFamily="34" charset="0"/>
              </a:rPr>
              <a:t>Sweet or white potatoes, yams, winter squash</a:t>
            </a:r>
          </a:p>
          <a:p>
            <a:r>
              <a:rPr lang="en-US" altLang="en-US" dirty="0">
                <a:latin typeface="Segoe UI" panose="020B0502040204020203" pitchFamily="34" charset="0"/>
                <a:cs typeface="Segoe UI" panose="020B0502040204020203" pitchFamily="34" charset="0"/>
              </a:rPr>
              <a:t>Cooked brown rice noodles</a:t>
            </a:r>
          </a:p>
          <a:p>
            <a:r>
              <a:rPr lang="en-US" altLang="en-US" dirty="0">
                <a:latin typeface="Segoe UI" panose="020B0502040204020203" pitchFamily="34" charset="0"/>
                <a:cs typeface="Segoe UI" panose="020B0502040204020203" pitchFamily="34" charset="0"/>
              </a:rPr>
              <a:t>Rice cakes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F6B408B6-C524-4172-A1E6-3BB9E4BBE1E1}"/>
              </a:ext>
            </a:extLst>
          </p:cNvPr>
          <p:cNvPicPr>
            <a:picLocks noChangeAspect="1"/>
          </p:cNvPicPr>
          <p:nvPr/>
        </p:nvPicPr>
        <p:blipFill>
          <a:blip r:embed="rId5"/>
          <a:stretch>
            <a:fillRect/>
          </a:stretch>
        </p:blipFill>
        <p:spPr>
          <a:xfrm rot="10800000">
            <a:off x="7951092" y="3365429"/>
            <a:ext cx="1746420" cy="2624393"/>
          </a:xfrm>
          <a:prstGeom prst="rect">
            <a:avLst/>
          </a:prstGeom>
          <a:ln w="28575">
            <a:solidFill>
              <a:srgbClr val="008037"/>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29607CD-6A5F-4069-B94B-D0999E0EB37D}"/>
              </a:ext>
            </a:extLst>
          </p:cNvPr>
          <p:cNvPicPr>
            <a:picLocks noChangeAspect="1"/>
          </p:cNvPicPr>
          <p:nvPr/>
        </p:nvPicPr>
        <p:blipFill>
          <a:blip r:embed="rId6"/>
          <a:stretch>
            <a:fillRect/>
          </a:stretch>
        </p:blipFill>
        <p:spPr>
          <a:xfrm>
            <a:off x="9641590" y="1898804"/>
            <a:ext cx="2251162" cy="2766646"/>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275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Make it a Combo Meal</a:t>
            </a:r>
          </a:p>
        </p:txBody>
      </p:sp>
      <p:sp>
        <p:nvSpPr>
          <p:cNvPr id="3" name="Content Placeholder 2"/>
          <p:cNvSpPr txBox="1">
            <a:spLocks/>
          </p:cNvSpPr>
          <p:nvPr/>
        </p:nvSpPr>
        <p:spPr>
          <a:xfrm>
            <a:off x="506186" y="1853189"/>
            <a:ext cx="10747968"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Segoe UI" panose="020B0502040204020203" pitchFamily="34" charset="0"/>
                <a:cs typeface="Segoe UI" panose="020B0502040204020203" pitchFamily="34" charset="0"/>
              </a:rPr>
              <a:t>Whole grain chicken wrap with cheese, pepper slices, and lettuce</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Add an apple</a:t>
            </a:r>
          </a:p>
          <a:p>
            <a:r>
              <a:rPr lang="en-US" altLang="en-US" sz="2400" dirty="0">
                <a:latin typeface="Segoe UI" panose="020B0502040204020203" pitchFamily="34" charset="0"/>
                <a:cs typeface="Segoe UI" panose="020B0502040204020203" pitchFamily="34" charset="0"/>
              </a:rPr>
              <a:t>Left over quinoa or brown rice makes a salad by adding chopped veggies (tomato, cucumber, broccoli, cauliflower) and topping with dressing</a:t>
            </a:r>
          </a:p>
          <a:p>
            <a:r>
              <a:rPr lang="en-US" altLang="en-US" sz="2400" dirty="0">
                <a:latin typeface="Segoe UI" panose="020B0502040204020203" pitchFamily="34" charset="0"/>
                <a:cs typeface="Segoe UI" panose="020B0502040204020203" pitchFamily="34" charset="0"/>
              </a:rPr>
              <a:t>Pasta salad made with rice noodles, broccoli, and peanuts</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Top with Asian-</a:t>
            </a:r>
            <a:r>
              <a:rPr lang="en-US" altLang="en-US" dirty="0" err="1">
                <a:latin typeface="Segoe UI" panose="020B0502040204020203" pitchFamily="34" charset="0"/>
                <a:cs typeface="Segoe UI" panose="020B0502040204020203" pitchFamily="34" charset="0"/>
              </a:rPr>
              <a:t>ish</a:t>
            </a:r>
            <a:r>
              <a:rPr lang="en-US" altLang="en-US" dirty="0">
                <a:latin typeface="Segoe UI" panose="020B0502040204020203" pitchFamily="34" charset="0"/>
                <a:cs typeface="Segoe UI" panose="020B0502040204020203" pitchFamily="34" charset="0"/>
              </a:rPr>
              <a:t> peanut sauce</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Add a protein</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Skip the peanut theme and add fresh squeezed citrus, olive oil, goat cheese, and fresh cilantro or basil</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Tree>
    <p:extLst>
      <p:ext uri="{BB962C8B-B14F-4D97-AF65-F5344CB8AC3E}">
        <p14:creationId xmlns:p14="http://schemas.microsoft.com/office/powerpoint/2010/main" val="101949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And More…</a:t>
            </a:r>
          </a:p>
        </p:txBody>
      </p:sp>
      <p:sp>
        <p:nvSpPr>
          <p:cNvPr id="3" name="Content Placeholder 2"/>
          <p:cNvSpPr txBox="1">
            <a:spLocks/>
          </p:cNvSpPr>
          <p:nvPr/>
        </p:nvSpPr>
        <p:spPr>
          <a:xfrm>
            <a:off x="506185" y="1853189"/>
            <a:ext cx="7828923"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Segoe UI" panose="020B0502040204020203" pitchFamily="34" charset="0"/>
                <a:cs typeface="Segoe UI" panose="020B0502040204020203" pitchFamily="34" charset="0"/>
              </a:rPr>
              <a:t>Make more at dinner and eat the leftovers!</a:t>
            </a:r>
          </a:p>
          <a:p>
            <a:r>
              <a:rPr lang="en-US" altLang="en-US" sz="2400" dirty="0">
                <a:latin typeface="Segoe UI" panose="020B0502040204020203" pitchFamily="34" charset="0"/>
                <a:cs typeface="Segoe UI" panose="020B0502040204020203" pitchFamily="34" charset="0"/>
              </a:rPr>
              <a:t>Tuna or egg salad sandwich with pita topped with lettuce, onion, and tomato</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Cut down on carbs and use as a dip for veggies or lay on bed of lettuce topped with more veggies</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Add a sweet peach for dessert!</a:t>
            </a:r>
            <a:endParaRPr lang="en-US" altLang="en-US" sz="2400" dirty="0">
              <a:latin typeface="Segoe UI" panose="020B0502040204020203" pitchFamily="34" charset="0"/>
              <a:cs typeface="Segoe UI" panose="020B0502040204020203" pitchFamily="34" charset="0"/>
            </a:endParaRPr>
          </a:p>
          <a:p>
            <a:r>
              <a:rPr lang="en-US" altLang="en-US" sz="2400" dirty="0">
                <a:latin typeface="Segoe UI" panose="020B0502040204020203" pitchFamily="34" charset="0"/>
                <a:cs typeface="Segoe UI" panose="020B0502040204020203" pitchFamily="34" charset="0"/>
              </a:rPr>
              <a:t>Build a bowl</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Layer protein, grain and vegetables, top with a dressing or sauce</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8194" name="Picture 2" descr="Tuna and Chickpea Pita Pocket Sandwiches - Cooking Classy">
            <a:extLst>
              <a:ext uri="{FF2B5EF4-FFF2-40B4-BE49-F238E27FC236}">
                <a16:creationId xmlns:a16="http://schemas.microsoft.com/office/drawing/2014/main" id="{33CF72B4-AAB7-45FD-8B3C-637852E797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9530" y="1995035"/>
            <a:ext cx="2389388" cy="3587820"/>
          </a:xfrm>
          <a:prstGeom prst="rect">
            <a:avLst/>
          </a:prstGeom>
          <a:noFill/>
          <a:ln w="28575">
            <a:solidFill>
              <a:srgbClr val="008037"/>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919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Leftovers</a:t>
            </a:r>
          </a:p>
        </p:txBody>
      </p:sp>
      <p:sp>
        <p:nvSpPr>
          <p:cNvPr id="3" name="Content Placeholder 2"/>
          <p:cNvSpPr txBox="1">
            <a:spLocks/>
          </p:cNvSpPr>
          <p:nvPr/>
        </p:nvSpPr>
        <p:spPr>
          <a:xfrm>
            <a:off x="506185" y="1853189"/>
            <a:ext cx="8391629"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Segoe UI" panose="020B0502040204020203" pitchFamily="34" charset="0"/>
                <a:cs typeface="Segoe UI" panose="020B0502040204020203" pitchFamily="34" charset="0"/>
              </a:rPr>
              <a:t>Most of us cook a well-balanced dinner with meat, starch, and vegetable for dinner</a:t>
            </a:r>
          </a:p>
          <a:p>
            <a:r>
              <a:rPr lang="en-US" altLang="en-US" sz="2400" dirty="0">
                <a:latin typeface="Segoe UI" panose="020B0502040204020203" pitchFamily="34" charset="0"/>
                <a:cs typeface="Segoe UI" panose="020B0502040204020203" pitchFamily="34" charset="0"/>
              </a:rPr>
              <a:t>Cook extra for lunch the next day! </a:t>
            </a:r>
          </a:p>
          <a:p>
            <a:pPr lvl="1">
              <a:buFont typeface="Courier New" panose="02070309020205020404" pitchFamily="49" charset="0"/>
              <a:buChar char="o"/>
            </a:pPr>
            <a:r>
              <a:rPr lang="en-US" altLang="en-US" dirty="0">
                <a:latin typeface="Segoe UI" panose="020B0502040204020203" pitchFamily="34" charset="0"/>
                <a:cs typeface="Segoe UI" panose="020B0502040204020203" pitchFamily="34" charset="0"/>
              </a:rPr>
              <a:t>Put it in your bento box or container as you are cleaning up after dinner and it is ready to grab in the morning</a:t>
            </a:r>
          </a:p>
          <a:p>
            <a:r>
              <a:rPr lang="en-US" altLang="en-US" sz="2400" dirty="0">
                <a:latin typeface="Segoe UI" panose="020B0502040204020203" pitchFamily="34" charset="0"/>
                <a:cs typeface="Segoe UI" panose="020B0502040204020203" pitchFamily="34" charset="0"/>
              </a:rPr>
              <a:t>If you don’t have quite enough, add a can or frozen veggies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7170" name="Picture 2" descr="Love Your Leftovers: How to Safely Store Leftover Food | MyRecipes">
            <a:extLst>
              <a:ext uri="{FF2B5EF4-FFF2-40B4-BE49-F238E27FC236}">
                <a16:creationId xmlns:a16="http://schemas.microsoft.com/office/drawing/2014/main" id="{270FEAA4-CB95-4FCF-B37B-314D677DA4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3595" y="2543573"/>
            <a:ext cx="3035603" cy="3035603"/>
          </a:xfrm>
          <a:prstGeom prst="rect">
            <a:avLst/>
          </a:prstGeom>
          <a:noFill/>
          <a:ln w="28575">
            <a:solidFill>
              <a:srgbClr val="008037"/>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616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CEF439-A960-46FF-A662-5665FCB12B0C}"/>
              </a:ext>
            </a:extLst>
          </p:cNvPr>
          <p:cNvSpPr/>
          <p:nvPr/>
        </p:nvSpPr>
        <p:spPr>
          <a:xfrm>
            <a:off x="6773779" y="2132323"/>
            <a:ext cx="5031832" cy="2136342"/>
          </a:xfrm>
          <a:prstGeom prst="rect">
            <a:avLst/>
          </a:prstGeom>
          <a:solidFill>
            <a:srgbClr val="0080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Healthy Avocado Tuna Salad Recipe</a:t>
            </a:r>
          </a:p>
        </p:txBody>
      </p:sp>
      <p:sp>
        <p:nvSpPr>
          <p:cNvPr id="3" name="Content Placeholder 2"/>
          <p:cNvSpPr txBox="1">
            <a:spLocks/>
          </p:cNvSpPr>
          <p:nvPr/>
        </p:nvSpPr>
        <p:spPr>
          <a:xfrm>
            <a:off x="506185" y="1853189"/>
            <a:ext cx="8391629"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Segoe UI" panose="020B0502040204020203" pitchFamily="34" charset="0"/>
                <a:cs typeface="Segoe UI" panose="020B0502040204020203" pitchFamily="34" charset="0"/>
              </a:rPr>
              <a:t>5 oz. can tuna drained</a:t>
            </a:r>
          </a:p>
          <a:p>
            <a:r>
              <a:rPr lang="en-US" altLang="en-US" sz="2400" dirty="0">
                <a:latin typeface="Segoe UI" panose="020B0502040204020203" pitchFamily="34" charset="0"/>
                <a:cs typeface="Segoe UI" panose="020B0502040204020203" pitchFamily="34" charset="0"/>
              </a:rPr>
              <a:t>1 avocado roughly chopped</a:t>
            </a:r>
          </a:p>
          <a:p>
            <a:r>
              <a:rPr lang="en-US" altLang="en-US" sz="2400" dirty="0">
                <a:latin typeface="Segoe UI" panose="020B0502040204020203" pitchFamily="34" charset="0"/>
                <a:cs typeface="Segoe UI" panose="020B0502040204020203" pitchFamily="34" charset="0"/>
              </a:rPr>
              <a:t>1/2 cup cucumber chopped</a:t>
            </a:r>
          </a:p>
          <a:p>
            <a:r>
              <a:rPr lang="en-US" altLang="en-US" sz="2400" dirty="0">
                <a:latin typeface="Segoe UI" panose="020B0502040204020203" pitchFamily="34" charset="0"/>
                <a:cs typeface="Segoe UI" panose="020B0502040204020203" pitchFamily="34" charset="0"/>
              </a:rPr>
              <a:t>1/4 cup minced celery</a:t>
            </a:r>
          </a:p>
          <a:p>
            <a:r>
              <a:rPr lang="en-US" altLang="en-US" sz="2400" dirty="0">
                <a:latin typeface="Segoe UI" panose="020B0502040204020203" pitchFamily="34" charset="0"/>
                <a:cs typeface="Segoe UI" panose="020B0502040204020203" pitchFamily="34" charset="0"/>
              </a:rPr>
              <a:t>1/4 cup minced red or green onion</a:t>
            </a:r>
          </a:p>
          <a:p>
            <a:r>
              <a:rPr lang="en-US" altLang="en-US" sz="2400" dirty="0">
                <a:latin typeface="Segoe UI" panose="020B0502040204020203" pitchFamily="34" charset="0"/>
                <a:cs typeface="Segoe UI" panose="020B0502040204020203" pitchFamily="34" charset="0"/>
              </a:rPr>
              <a:t>2 tbsp chopped fresh cilantro or parsley</a:t>
            </a:r>
          </a:p>
          <a:p>
            <a:r>
              <a:rPr lang="en-US" altLang="en-US" sz="2400" dirty="0">
                <a:latin typeface="Segoe UI" panose="020B0502040204020203" pitchFamily="34" charset="0"/>
                <a:cs typeface="Segoe UI" panose="020B0502040204020203" pitchFamily="34" charset="0"/>
              </a:rPr>
              <a:t>1 tbsp olive oil</a:t>
            </a:r>
          </a:p>
          <a:p>
            <a:r>
              <a:rPr lang="en-US" altLang="en-US" sz="2400" dirty="0">
                <a:latin typeface="Segoe UI" panose="020B0502040204020203" pitchFamily="34" charset="0"/>
                <a:cs typeface="Segoe UI" panose="020B0502040204020203" pitchFamily="34" charset="0"/>
              </a:rPr>
              <a:t>1 tbsp lemon juice</a:t>
            </a:r>
          </a:p>
          <a:p>
            <a:endParaRPr lang="en-US" altLang="en-US" sz="24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
        <p:nvSpPr>
          <p:cNvPr id="7" name="Content Placeholder 2">
            <a:extLst>
              <a:ext uri="{FF2B5EF4-FFF2-40B4-BE49-F238E27FC236}">
                <a16:creationId xmlns:a16="http://schemas.microsoft.com/office/drawing/2014/main" id="{F9B12E33-C200-4D66-ABF7-9FD9CCD86550}"/>
              </a:ext>
            </a:extLst>
          </p:cNvPr>
          <p:cNvSpPr txBox="1">
            <a:spLocks/>
          </p:cNvSpPr>
          <p:nvPr/>
        </p:nvSpPr>
        <p:spPr>
          <a:xfrm>
            <a:off x="7080893" y="2461268"/>
            <a:ext cx="4550568" cy="1664490"/>
          </a:xfrm>
          <a:prstGeom prst="rect">
            <a:avLst/>
          </a:prstGeom>
        </p:spPr>
        <p:txBody>
          <a:bodyPr numCol="1">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Segoe UI" panose="020B0502040204020203" pitchFamily="34" charset="0"/>
                <a:cs typeface="Segoe UI" panose="020B0502040204020203" pitchFamily="34" charset="0"/>
              </a:rPr>
              <a:t>Place all ingredients in a bowl and mix with a fork</a:t>
            </a:r>
          </a:p>
          <a:p>
            <a:r>
              <a:rPr lang="en-US" altLang="en-US" dirty="0">
                <a:latin typeface="Segoe UI" panose="020B0502040204020203" pitchFamily="34" charset="0"/>
                <a:cs typeface="Segoe UI" panose="020B0502040204020203" pitchFamily="34" charset="0"/>
              </a:rPr>
              <a:t>Use salt and pepper to taste </a:t>
            </a:r>
          </a:p>
          <a:p>
            <a:endParaRPr lang="en-US" altLang="en-US" sz="24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04598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CEF439-A960-46FF-A662-5665FCB12B0C}"/>
              </a:ext>
            </a:extLst>
          </p:cNvPr>
          <p:cNvSpPr/>
          <p:nvPr/>
        </p:nvSpPr>
        <p:spPr>
          <a:xfrm>
            <a:off x="6773779" y="2132322"/>
            <a:ext cx="5031832" cy="2421547"/>
          </a:xfrm>
          <a:prstGeom prst="rect">
            <a:avLst/>
          </a:prstGeom>
          <a:solidFill>
            <a:srgbClr val="0080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Healthy Pasta Salad Recipe</a:t>
            </a:r>
          </a:p>
        </p:txBody>
      </p:sp>
      <p:sp>
        <p:nvSpPr>
          <p:cNvPr id="3" name="Content Placeholder 2"/>
          <p:cNvSpPr txBox="1">
            <a:spLocks/>
          </p:cNvSpPr>
          <p:nvPr/>
        </p:nvSpPr>
        <p:spPr>
          <a:xfrm>
            <a:off x="506185" y="1853189"/>
            <a:ext cx="5824277"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Segoe UI" panose="020B0502040204020203" pitchFamily="34" charset="0"/>
                <a:cs typeface="Segoe UI" panose="020B0502040204020203" pitchFamily="34" charset="0"/>
              </a:rPr>
              <a:t>1 box whole grain pasta (whole wheat, spelt, or brown rice pasta) cooked and cooled</a:t>
            </a:r>
          </a:p>
          <a:p>
            <a:r>
              <a:rPr lang="en-US" altLang="en-US" sz="2400" dirty="0">
                <a:latin typeface="Segoe UI" panose="020B0502040204020203" pitchFamily="34" charset="0"/>
                <a:cs typeface="Segoe UI" panose="020B0502040204020203" pitchFamily="34" charset="0"/>
              </a:rPr>
              <a:t>½ head fresh broccoli chopped</a:t>
            </a:r>
          </a:p>
          <a:p>
            <a:r>
              <a:rPr lang="en-US" altLang="en-US" sz="2400" dirty="0">
                <a:latin typeface="Segoe UI" panose="020B0502040204020203" pitchFamily="34" charset="0"/>
                <a:cs typeface="Segoe UI" panose="020B0502040204020203" pitchFamily="34" charset="0"/>
              </a:rPr>
              <a:t>1 container cherry tomatoes</a:t>
            </a:r>
          </a:p>
          <a:p>
            <a:r>
              <a:rPr lang="en-US" altLang="en-US" sz="2400" dirty="0">
                <a:latin typeface="Segoe UI" panose="020B0502040204020203" pitchFamily="34" charset="0"/>
                <a:cs typeface="Segoe UI" panose="020B0502040204020203" pitchFamily="34" charset="0"/>
              </a:rPr>
              <a:t>1 small cucumber peeled and chopped</a:t>
            </a:r>
          </a:p>
          <a:p>
            <a:r>
              <a:rPr lang="en-US" altLang="en-US" sz="2400" dirty="0">
                <a:latin typeface="Segoe UI" panose="020B0502040204020203" pitchFamily="34" charset="0"/>
                <a:cs typeface="Segoe UI" panose="020B0502040204020203" pitchFamily="34" charset="0"/>
              </a:rPr>
              <a:t>½ small red onion sliced thin</a:t>
            </a:r>
          </a:p>
          <a:p>
            <a:r>
              <a:rPr lang="en-US" altLang="en-US" sz="2400" dirty="0">
                <a:latin typeface="Segoe UI" panose="020B0502040204020203" pitchFamily="34" charset="0"/>
                <a:cs typeface="Segoe UI" panose="020B0502040204020203" pitchFamily="34" charset="0"/>
              </a:rPr>
              <a:t>1/3 cup garlic sensations dressing</a:t>
            </a:r>
          </a:p>
          <a:p>
            <a:endParaRPr lang="en-US" altLang="en-US" sz="24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
        <p:nvSpPr>
          <p:cNvPr id="7" name="Content Placeholder 2">
            <a:extLst>
              <a:ext uri="{FF2B5EF4-FFF2-40B4-BE49-F238E27FC236}">
                <a16:creationId xmlns:a16="http://schemas.microsoft.com/office/drawing/2014/main" id="{F9B12E33-C200-4D66-ABF7-9FD9CCD86550}"/>
              </a:ext>
            </a:extLst>
          </p:cNvPr>
          <p:cNvSpPr txBox="1">
            <a:spLocks/>
          </p:cNvSpPr>
          <p:nvPr/>
        </p:nvSpPr>
        <p:spPr>
          <a:xfrm>
            <a:off x="7080893" y="2461267"/>
            <a:ext cx="4550568" cy="1970055"/>
          </a:xfrm>
          <a:prstGeom prst="rect">
            <a:avLst/>
          </a:prstGeom>
        </p:spPr>
        <p:txBody>
          <a:bodyPr numCol="1">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Segoe UI" panose="020B0502040204020203" pitchFamily="34" charset="0"/>
                <a:cs typeface="Segoe UI" panose="020B0502040204020203" pitchFamily="34" charset="0"/>
              </a:rPr>
              <a:t>Mix all ingredients in a bowl</a:t>
            </a:r>
          </a:p>
          <a:p>
            <a:r>
              <a:rPr lang="en-US" altLang="en-US" dirty="0">
                <a:latin typeface="Segoe UI" panose="020B0502040204020203" pitchFamily="34" charset="0"/>
                <a:cs typeface="Segoe UI" panose="020B0502040204020203" pitchFamily="34" charset="0"/>
              </a:rPr>
              <a:t>Allow to marinate ½ hour and serve</a:t>
            </a:r>
          </a:p>
          <a:p>
            <a:r>
              <a:rPr lang="en-US" altLang="en-US" dirty="0">
                <a:latin typeface="Segoe UI" panose="020B0502040204020203" pitchFamily="34" charset="0"/>
                <a:cs typeface="Segoe UI" panose="020B0502040204020203" pitchFamily="34" charset="0"/>
              </a:rPr>
              <a:t>Use less pasta, more veggies to lower calories and carbohydrates</a:t>
            </a:r>
          </a:p>
        </p:txBody>
      </p:sp>
    </p:spTree>
    <p:extLst>
      <p:ext uri="{BB962C8B-B14F-4D97-AF65-F5344CB8AC3E}">
        <p14:creationId xmlns:p14="http://schemas.microsoft.com/office/powerpoint/2010/main" val="288734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Ala Carte Lunch Ideas</a:t>
            </a:r>
          </a:p>
        </p:txBody>
      </p:sp>
      <p:sp>
        <p:nvSpPr>
          <p:cNvPr id="3" name="Content Placeholder 2"/>
          <p:cNvSpPr txBox="1">
            <a:spLocks/>
          </p:cNvSpPr>
          <p:nvPr/>
        </p:nvSpPr>
        <p:spPr>
          <a:xfrm>
            <a:off x="506185" y="1853189"/>
            <a:ext cx="8391629"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Segoe UI" panose="020B0502040204020203" pitchFamily="34" charset="0"/>
                <a:cs typeface="Segoe UI" panose="020B0502040204020203" pitchFamily="34" charset="0"/>
              </a:rPr>
              <a:t>2 hard boiled eggs, carrots/ranch, apple with peanut butter</a:t>
            </a:r>
          </a:p>
          <a:p>
            <a:r>
              <a:rPr lang="en-US" altLang="en-US" dirty="0">
                <a:latin typeface="Segoe UI" panose="020B0502040204020203" pitchFamily="34" charset="0"/>
                <a:cs typeface="Segoe UI" panose="020B0502040204020203" pitchFamily="34" charset="0"/>
              </a:rPr>
              <a:t>Canned </a:t>
            </a:r>
            <a:r>
              <a:rPr lang="en-US" altLang="en-US" dirty="0" err="1">
                <a:latin typeface="Segoe UI" panose="020B0502040204020203" pitchFamily="34" charset="0"/>
                <a:cs typeface="Segoe UI" panose="020B0502040204020203" pitchFamily="34" charset="0"/>
              </a:rPr>
              <a:t>Cannelli</a:t>
            </a:r>
            <a:r>
              <a:rPr lang="en-US" altLang="en-US" dirty="0">
                <a:latin typeface="Segoe UI" panose="020B0502040204020203" pitchFamily="34" charset="0"/>
                <a:cs typeface="Segoe UI" panose="020B0502040204020203" pitchFamily="34" charset="0"/>
              </a:rPr>
              <a:t> beans, tuna, chopped celery, onion, and carrot with dressing</a:t>
            </a:r>
          </a:p>
          <a:p>
            <a:r>
              <a:rPr lang="en-US" altLang="en-US" dirty="0">
                <a:latin typeface="Segoe UI" panose="020B0502040204020203" pitchFamily="34" charset="0"/>
                <a:cs typeface="Segoe UI" panose="020B0502040204020203" pitchFamily="34" charset="0"/>
              </a:rPr>
              <a:t>String cheese, rice crackers, and cutie oranges</a:t>
            </a:r>
          </a:p>
          <a:p>
            <a:r>
              <a:rPr lang="en-US" altLang="en-US" dirty="0">
                <a:latin typeface="Segoe UI" panose="020B0502040204020203" pitchFamily="34" charset="0"/>
                <a:cs typeface="Segoe UI" panose="020B0502040204020203" pitchFamily="34" charset="0"/>
              </a:rPr>
              <a:t>Hummus, veggies, pita chips, and cottage cheese</a:t>
            </a:r>
          </a:p>
          <a:p>
            <a:r>
              <a:rPr lang="en-US" altLang="en-US" dirty="0">
                <a:latin typeface="Segoe UI" panose="020B0502040204020203" pitchFamily="34" charset="0"/>
                <a:cs typeface="Segoe UI" panose="020B0502040204020203" pitchFamily="34" charset="0"/>
              </a:rPr>
              <a:t>Eat all the fruits and veggies you want, but don’t forget protein</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9218" name="Picture 2" descr="50 Healthy School Lunch Ideas | Lauren&amp;#39;s Latest">
            <a:extLst>
              <a:ext uri="{FF2B5EF4-FFF2-40B4-BE49-F238E27FC236}">
                <a16:creationId xmlns:a16="http://schemas.microsoft.com/office/drawing/2014/main" id="{1CC6E796-7088-43A9-90B6-6DD584743D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2276" y="1805155"/>
            <a:ext cx="2696308" cy="4044462"/>
          </a:xfrm>
          <a:prstGeom prst="rect">
            <a:avLst/>
          </a:prstGeom>
          <a:noFill/>
          <a:ln w="28575">
            <a:solidFill>
              <a:srgbClr val="008037"/>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03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Frozen Lunches</a:t>
            </a:r>
          </a:p>
        </p:txBody>
      </p:sp>
      <p:sp>
        <p:nvSpPr>
          <p:cNvPr id="3" name="Content Placeholder 2"/>
          <p:cNvSpPr txBox="1">
            <a:spLocks/>
          </p:cNvSpPr>
          <p:nvPr/>
        </p:nvSpPr>
        <p:spPr>
          <a:xfrm>
            <a:off x="506186" y="1853189"/>
            <a:ext cx="6750400"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latin typeface="Segoe UI" panose="020B0502040204020203" pitchFamily="34" charset="0"/>
                <a:cs typeface="Segoe UI" panose="020B0502040204020203" pitchFamily="34" charset="0"/>
              </a:rPr>
              <a:t>Can be a good choice; </a:t>
            </a:r>
            <a:r>
              <a:rPr lang="en-US" altLang="en-US" b="1" dirty="0">
                <a:solidFill>
                  <a:srgbClr val="008037"/>
                </a:solidFill>
                <a:latin typeface="Segoe UI" panose="020B0502040204020203" pitchFamily="34" charset="0"/>
                <a:cs typeface="Segoe UI" panose="020B0502040204020203" pitchFamily="34" charset="0"/>
              </a:rPr>
              <a:t>but there are no guarantees!</a:t>
            </a:r>
          </a:p>
          <a:p>
            <a:r>
              <a:rPr lang="en-US" altLang="en-US" dirty="0">
                <a:latin typeface="Segoe UI" panose="020B0502040204020203" pitchFamily="34" charset="0"/>
                <a:cs typeface="Segoe UI" panose="020B0502040204020203" pitchFamily="34" charset="0"/>
              </a:rPr>
              <a:t>Be sure it has less than 15 grams of fat and less than 800 mg of sodium</a:t>
            </a:r>
          </a:p>
          <a:p>
            <a:r>
              <a:rPr lang="en-US" altLang="en-US" dirty="0">
                <a:latin typeface="Segoe UI" panose="020B0502040204020203" pitchFamily="34" charset="0"/>
                <a:cs typeface="Segoe UI" panose="020B0502040204020203" pitchFamily="34" charset="0"/>
              </a:rPr>
              <a:t>Look for whole grain options and minimal ingredients</a:t>
            </a:r>
          </a:p>
          <a:p>
            <a:r>
              <a:rPr lang="en-US" altLang="en-US" dirty="0">
                <a:latin typeface="Segoe UI" panose="020B0502040204020203" pitchFamily="34" charset="0"/>
                <a:cs typeface="Segoe UI" panose="020B0502040204020203" pitchFamily="34" charset="0"/>
              </a:rPr>
              <a:t>Complete the meal with vegetables and fresh fruit if needed</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7294D6AA-4338-4AF0-8EE9-421A0E80E774}"/>
              </a:ext>
            </a:extLst>
          </p:cNvPr>
          <p:cNvPicPr>
            <a:picLocks noChangeAspect="1"/>
          </p:cNvPicPr>
          <p:nvPr/>
        </p:nvPicPr>
        <p:blipFill>
          <a:blip r:embed="rId5"/>
          <a:stretch>
            <a:fillRect/>
          </a:stretch>
        </p:blipFill>
        <p:spPr>
          <a:xfrm>
            <a:off x="7659729" y="2190750"/>
            <a:ext cx="3905250" cy="2476500"/>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9288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Healthy Lunches Made Easy!</a:t>
            </a:r>
          </a:p>
        </p:txBody>
      </p:sp>
      <p:sp>
        <p:nvSpPr>
          <p:cNvPr id="3" name="Content Placeholder 2"/>
          <p:cNvSpPr txBox="1">
            <a:spLocks/>
          </p:cNvSpPr>
          <p:nvPr/>
        </p:nvSpPr>
        <p:spPr>
          <a:xfrm>
            <a:off x="506185" y="1853189"/>
            <a:ext cx="7594461"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3200" dirty="0">
                <a:latin typeface="Segoe UI" panose="020B0502040204020203" pitchFamily="34" charset="0"/>
                <a:cs typeface="Segoe UI" panose="020B0502040204020203" pitchFamily="34" charset="0"/>
              </a:rPr>
              <a:t>Would you like to provide healthy lunches for you and your family, that are delicious, nutritious, quick, and easy?</a:t>
            </a:r>
          </a:p>
          <a:p>
            <a:pPr>
              <a:spcBef>
                <a:spcPts val="0"/>
              </a:spcBef>
              <a:spcAft>
                <a:spcPts val="1200"/>
              </a:spcAft>
            </a:pPr>
            <a:endParaRPr lang="en-US" sz="3200" dirty="0">
              <a:latin typeface="Segoe UI" panose="020B0502040204020203" pitchFamily="34" charset="0"/>
              <a:cs typeface="Segoe UI" panose="020B0502040204020203" pitchFamily="34" charset="0"/>
            </a:endParaRPr>
          </a:p>
          <a:p>
            <a:pPr marL="0" indent="0">
              <a:spcBef>
                <a:spcPts val="0"/>
              </a:spcBef>
              <a:spcAft>
                <a:spcPts val="1200"/>
              </a:spcAft>
              <a:buNone/>
            </a:pPr>
            <a:r>
              <a:rPr lang="en-US" sz="3200" dirty="0">
                <a:latin typeface="Segoe UI" panose="020B0502040204020203" pitchFamily="34" charset="0"/>
                <a:cs typeface="Segoe UI" panose="020B0502040204020203" pitchFamily="34" charset="0"/>
              </a:rPr>
              <a:t>This presentation is “packed” full of lunch time tips for busy people and their families.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1026" name="Picture 2" descr="Back to School Kids Lunch Ideas – Modern Honey">
            <a:extLst>
              <a:ext uri="{FF2B5EF4-FFF2-40B4-BE49-F238E27FC236}">
                <a16:creationId xmlns:a16="http://schemas.microsoft.com/office/drawing/2014/main" id="{DAD13163-E297-4A0A-999C-0C4C988B3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172" y="2017311"/>
            <a:ext cx="2792205" cy="3219720"/>
          </a:xfrm>
          <a:prstGeom prst="rect">
            <a:avLst/>
          </a:prstGeom>
          <a:noFill/>
          <a:ln w="28575">
            <a:solidFill>
              <a:srgbClr val="008037"/>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28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Eat This, Not That</a:t>
            </a:r>
          </a:p>
        </p:txBody>
      </p:sp>
      <p:sp>
        <p:nvSpPr>
          <p:cNvPr id="3" name="Content Placeholder 2"/>
          <p:cNvSpPr txBox="1">
            <a:spLocks/>
          </p:cNvSpPr>
          <p:nvPr/>
        </p:nvSpPr>
        <p:spPr>
          <a:xfrm>
            <a:off x="506185" y="1853189"/>
            <a:ext cx="8708154" cy="3948394"/>
          </a:xfrm>
          <a:prstGeom prst="rect">
            <a:avLst/>
          </a:prstGeom>
        </p:spPr>
        <p:txBody>
          <a:bodyPr numCol="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latin typeface="Segoe UI" panose="020B0502040204020203" pitchFamily="34" charset="0"/>
                <a:cs typeface="Segoe UI" panose="020B0502040204020203" pitchFamily="34" charset="0"/>
              </a:rPr>
              <a:t>Make a sandwich with a lettuce wrap </a:t>
            </a:r>
            <a:r>
              <a:rPr lang="en-US" altLang="en-US" sz="3200" i="1" dirty="0">
                <a:latin typeface="Segoe UI" panose="020B0502040204020203" pitchFamily="34" charset="0"/>
                <a:cs typeface="Segoe UI" panose="020B0502040204020203" pitchFamily="34" charset="0"/>
              </a:rPr>
              <a:t>(skip the bread)</a:t>
            </a:r>
          </a:p>
          <a:p>
            <a:r>
              <a:rPr lang="en-US" altLang="en-US" sz="3200" dirty="0">
                <a:latin typeface="Segoe UI" panose="020B0502040204020203" pitchFamily="34" charset="0"/>
                <a:cs typeface="Segoe UI" panose="020B0502040204020203" pitchFamily="34" charset="0"/>
              </a:rPr>
              <a:t>Fresh vegetables, whole grain, or rice crackers if you need a crunch </a:t>
            </a:r>
            <a:r>
              <a:rPr lang="en-US" altLang="en-US" sz="3200" i="1" dirty="0">
                <a:latin typeface="Segoe UI" panose="020B0502040204020203" pitchFamily="34" charset="0"/>
                <a:cs typeface="Segoe UI" panose="020B0502040204020203" pitchFamily="34" charset="0"/>
              </a:rPr>
              <a:t>(skip the chips)</a:t>
            </a:r>
          </a:p>
          <a:p>
            <a:r>
              <a:rPr lang="en-US" altLang="en-US" sz="3200" dirty="0">
                <a:latin typeface="Segoe UI" panose="020B0502040204020203" pitchFamily="34" charset="0"/>
                <a:cs typeface="Segoe UI" panose="020B0502040204020203" pitchFamily="34" charset="0"/>
              </a:rPr>
              <a:t>Eat more grilled or baked dinner leftover meat or seafood </a:t>
            </a:r>
            <a:r>
              <a:rPr lang="en-US" altLang="en-US" sz="3200" i="1" dirty="0">
                <a:latin typeface="Segoe UI" panose="020B0502040204020203" pitchFamily="34" charset="0"/>
                <a:cs typeface="Segoe UI" panose="020B0502040204020203" pitchFamily="34" charset="0"/>
              </a:rPr>
              <a:t>(skip the deli meats)</a:t>
            </a:r>
          </a:p>
          <a:p>
            <a:r>
              <a:rPr lang="en-US" altLang="en-US" sz="3200" dirty="0">
                <a:latin typeface="Segoe UI" panose="020B0502040204020203" pitchFamily="34" charset="0"/>
                <a:cs typeface="Segoe UI" panose="020B0502040204020203" pitchFamily="34" charset="0"/>
              </a:rPr>
              <a:t>Try a baked potato topped with vegetables or salsa, bake ahead of time and reheat at lunch </a:t>
            </a:r>
            <a:r>
              <a:rPr lang="en-US" altLang="en-US" sz="3200" i="1" dirty="0">
                <a:latin typeface="Segoe UI" panose="020B0502040204020203" pitchFamily="34" charset="0"/>
                <a:cs typeface="Segoe UI" panose="020B0502040204020203" pitchFamily="34" charset="0"/>
              </a:rPr>
              <a:t>(skip the fries)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EC47812C-2408-41D5-BA2E-99374E42142B}"/>
              </a:ext>
            </a:extLst>
          </p:cNvPr>
          <p:cNvPicPr>
            <a:picLocks noChangeAspect="1"/>
          </p:cNvPicPr>
          <p:nvPr/>
        </p:nvPicPr>
        <p:blipFill>
          <a:blip r:embed="rId5"/>
          <a:stretch>
            <a:fillRect/>
          </a:stretch>
        </p:blipFill>
        <p:spPr>
          <a:xfrm>
            <a:off x="9507415" y="1998785"/>
            <a:ext cx="2286000" cy="3429000"/>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6447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Drink This, Not That</a:t>
            </a:r>
          </a:p>
        </p:txBody>
      </p:sp>
      <p:sp>
        <p:nvSpPr>
          <p:cNvPr id="3" name="Content Placeholder 2"/>
          <p:cNvSpPr txBox="1">
            <a:spLocks/>
          </p:cNvSpPr>
          <p:nvPr/>
        </p:nvSpPr>
        <p:spPr>
          <a:xfrm>
            <a:off x="506184" y="1853189"/>
            <a:ext cx="9423261" cy="394839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latin typeface="Segoe UI" panose="020B0502040204020203" pitchFamily="34" charset="0"/>
                <a:cs typeface="Segoe UI" panose="020B0502040204020203" pitchFamily="34" charset="0"/>
              </a:rPr>
              <a:t>Water </a:t>
            </a:r>
          </a:p>
          <a:p>
            <a:r>
              <a:rPr lang="en-US" altLang="en-US" sz="3200" dirty="0">
                <a:latin typeface="Segoe UI" panose="020B0502040204020203" pitchFamily="34" charset="0"/>
                <a:cs typeface="Segoe UI" panose="020B0502040204020203" pitchFamily="34" charset="0"/>
              </a:rPr>
              <a:t>Unsweetened flavored water </a:t>
            </a:r>
            <a:r>
              <a:rPr lang="en-US" altLang="en-US" sz="3200" i="1" dirty="0">
                <a:latin typeface="Segoe UI" panose="020B0502040204020203" pitchFamily="34" charset="0"/>
                <a:cs typeface="Segoe UI" panose="020B0502040204020203" pitchFamily="34" charset="0"/>
              </a:rPr>
              <a:t>(instead of soda or energy drinks)</a:t>
            </a:r>
          </a:p>
          <a:p>
            <a:r>
              <a:rPr lang="en-US" altLang="en-US" sz="3200" dirty="0">
                <a:latin typeface="Segoe UI" panose="020B0502040204020203" pitchFamily="34" charset="0"/>
                <a:cs typeface="Segoe UI" panose="020B0502040204020203" pitchFamily="34" charset="0"/>
              </a:rPr>
              <a:t>Unsweetened tea </a:t>
            </a:r>
            <a:r>
              <a:rPr lang="en-US" altLang="en-US" sz="3200" i="1" dirty="0">
                <a:latin typeface="Segoe UI" panose="020B0502040204020203" pitchFamily="34" charset="0"/>
                <a:cs typeface="Segoe UI" panose="020B0502040204020203" pitchFamily="34" charset="0"/>
              </a:rPr>
              <a:t>(instead of sweet tea)</a:t>
            </a:r>
          </a:p>
          <a:p>
            <a:r>
              <a:rPr lang="en-US" altLang="en-US" sz="3200" dirty="0">
                <a:latin typeface="Segoe UI" panose="020B0502040204020203" pitchFamily="34" charset="0"/>
                <a:cs typeface="Segoe UI" panose="020B0502040204020203" pitchFamily="34" charset="0"/>
              </a:rPr>
              <a:t>Low-fat milk and milk alternatives </a:t>
            </a:r>
            <a:r>
              <a:rPr lang="en-US" altLang="en-US" sz="3200" i="1" dirty="0">
                <a:latin typeface="Segoe UI" panose="020B0502040204020203" pitchFamily="34" charset="0"/>
                <a:cs typeface="Segoe UI" panose="020B0502040204020203" pitchFamily="34" charset="0"/>
              </a:rPr>
              <a:t>(instead of coffee drinks or milkshakes)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10242" name="Picture 2" descr="Amazon.com: Hint Sparkling Water 4-Flavor Variety Pack (Pack of 12), 16.9  Ounce Bottles, Unsweetened Sparkling Variety Pack Water, Zero Sugar, Zero  Calorie, Zero Artificial Sweeteners : Grocery &amp;amp; Gourmet Food">
            <a:extLst>
              <a:ext uri="{FF2B5EF4-FFF2-40B4-BE49-F238E27FC236}">
                <a16:creationId xmlns:a16="http://schemas.microsoft.com/office/drawing/2014/main" id="{BD33E3A9-F9CF-4191-A32F-FB61357D4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8117" y="2488290"/>
            <a:ext cx="2418191" cy="3224255"/>
          </a:xfrm>
          <a:prstGeom prst="rect">
            <a:avLst/>
          </a:prstGeom>
          <a:noFill/>
          <a:ln w="28575">
            <a:solidFill>
              <a:srgbClr val="00803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56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Going to a Restaurant?</a:t>
            </a:r>
          </a:p>
        </p:txBody>
      </p:sp>
      <p:sp>
        <p:nvSpPr>
          <p:cNvPr id="3" name="Content Placeholder 2"/>
          <p:cNvSpPr txBox="1">
            <a:spLocks/>
          </p:cNvSpPr>
          <p:nvPr/>
        </p:nvSpPr>
        <p:spPr>
          <a:xfrm>
            <a:off x="506178" y="1723211"/>
            <a:ext cx="9188801" cy="4237260"/>
          </a:xfrm>
          <a:prstGeom prst="rect">
            <a:avLst/>
          </a:prstGeom>
        </p:spPr>
        <p:txBody>
          <a:bodyPr numCol="1">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latin typeface="Segoe UI" panose="020B0502040204020203" pitchFamily="34" charset="0"/>
                <a:cs typeface="Segoe UI" panose="020B0502040204020203" pitchFamily="34" charset="0"/>
              </a:rPr>
              <a:t>Look at menu and plan ahead</a:t>
            </a:r>
          </a:p>
          <a:p>
            <a:pPr lvl="1"/>
            <a:r>
              <a:rPr lang="en-US" altLang="en-US" sz="2800" dirty="0">
                <a:latin typeface="Segoe UI" panose="020B0502040204020203" pitchFamily="34" charset="0"/>
                <a:cs typeface="Segoe UI" panose="020B0502040204020203" pitchFamily="34" charset="0"/>
              </a:rPr>
              <a:t>Your favorite protein over greens is likely a good choice</a:t>
            </a:r>
          </a:p>
          <a:p>
            <a:pPr lvl="1"/>
            <a:r>
              <a:rPr lang="en-US" altLang="en-US" sz="2800" dirty="0">
                <a:latin typeface="Segoe UI" panose="020B0502040204020203" pitchFamily="34" charset="0"/>
                <a:cs typeface="Segoe UI" panose="020B0502040204020203" pitchFamily="34" charset="0"/>
              </a:rPr>
              <a:t>You can ask for dressing on the side, no croutons, dried fruits, or bacon</a:t>
            </a:r>
          </a:p>
          <a:p>
            <a:pPr lvl="1"/>
            <a:r>
              <a:rPr lang="en-US" altLang="en-US" sz="2800" dirty="0">
                <a:latin typeface="Segoe UI" panose="020B0502040204020203" pitchFamily="34" charset="0"/>
                <a:cs typeface="Segoe UI" panose="020B0502040204020203" pitchFamily="34" charset="0"/>
              </a:rPr>
              <a:t>Light on the cheese, please</a:t>
            </a:r>
          </a:p>
          <a:p>
            <a:pPr lvl="1"/>
            <a:r>
              <a:rPr lang="en-US" altLang="en-US" sz="2800" dirty="0">
                <a:latin typeface="Segoe UI" panose="020B0502040204020203" pitchFamily="34" charset="0"/>
                <a:cs typeface="Segoe UI" panose="020B0502040204020203" pitchFamily="34" charset="0"/>
              </a:rPr>
              <a:t>Don’t clean your plate</a:t>
            </a:r>
          </a:p>
          <a:p>
            <a:pPr lvl="1"/>
            <a:r>
              <a:rPr lang="en-US" altLang="en-US" sz="2800" dirty="0">
                <a:latin typeface="Segoe UI" panose="020B0502040204020203" pitchFamily="34" charset="0"/>
                <a:cs typeface="Segoe UI" panose="020B0502040204020203" pitchFamily="34" charset="0"/>
              </a:rPr>
              <a:t>Restaurant servings are often 3X larger than recommended serving sizes</a:t>
            </a:r>
          </a:p>
          <a:p>
            <a:pPr lvl="1"/>
            <a:r>
              <a:rPr lang="en-US" altLang="en-US" sz="2800" dirty="0">
                <a:latin typeface="Segoe UI" panose="020B0502040204020203" pitchFamily="34" charset="0"/>
                <a:cs typeface="Segoe UI" panose="020B0502040204020203" pitchFamily="34" charset="0"/>
              </a:rPr>
              <a:t>Eat ½ of what is served and take the other ½ home</a:t>
            </a:r>
          </a:p>
          <a:p>
            <a:pPr lvl="1"/>
            <a:r>
              <a:rPr lang="en-US" altLang="en-US" sz="2800" dirty="0">
                <a:latin typeface="Segoe UI" panose="020B0502040204020203" pitchFamily="34" charset="0"/>
                <a:cs typeface="Segoe UI" panose="020B0502040204020203" pitchFamily="34" charset="0"/>
              </a:rPr>
              <a:t>Broth soups, not cream</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11266" name="Picture 2" descr="Restaurant Food Menu Logo | GraphicSprings">
            <a:extLst>
              <a:ext uri="{FF2B5EF4-FFF2-40B4-BE49-F238E27FC236}">
                <a16:creationId xmlns:a16="http://schemas.microsoft.com/office/drawing/2014/main" id="{B75022A6-44DC-45B0-98EC-D2F9B3DA0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245" y="3088738"/>
            <a:ext cx="2535577" cy="253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79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Snack Only When Hungry</a:t>
            </a:r>
          </a:p>
        </p:txBody>
      </p:sp>
      <p:sp>
        <p:nvSpPr>
          <p:cNvPr id="3" name="Content Placeholder 2"/>
          <p:cNvSpPr txBox="1">
            <a:spLocks/>
          </p:cNvSpPr>
          <p:nvPr/>
        </p:nvSpPr>
        <p:spPr>
          <a:xfrm>
            <a:off x="506178" y="1839511"/>
            <a:ext cx="9188801" cy="4268211"/>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latin typeface="Segoe UI" panose="020B0502040204020203" pitchFamily="34" charset="0"/>
                <a:cs typeface="Segoe UI" panose="020B0502040204020203" pitchFamily="34" charset="0"/>
              </a:rPr>
              <a:t>Pick nature’s fast foods which come conveniently packaged, sized, and ready to go</a:t>
            </a:r>
          </a:p>
          <a:p>
            <a:pPr lvl="1"/>
            <a:r>
              <a:rPr lang="en-US" altLang="en-US" sz="3200" dirty="0">
                <a:latin typeface="Segoe UI" panose="020B0502040204020203" pitchFamily="34" charset="0"/>
                <a:cs typeface="Segoe UI" panose="020B0502040204020203" pitchFamily="34" charset="0"/>
              </a:rPr>
              <a:t>Bagged carrots or snap peas</a:t>
            </a:r>
          </a:p>
          <a:p>
            <a:pPr lvl="1"/>
            <a:r>
              <a:rPr lang="en-US" altLang="en-US" sz="3200" dirty="0">
                <a:latin typeface="Segoe UI" panose="020B0502040204020203" pitchFamily="34" charset="0"/>
                <a:cs typeface="Segoe UI" panose="020B0502040204020203" pitchFamily="34" charset="0"/>
              </a:rPr>
              <a:t>Apple, banana, pear, peach, or fruit leather</a:t>
            </a:r>
          </a:p>
          <a:p>
            <a:pPr lvl="1"/>
            <a:r>
              <a:rPr lang="en-US" altLang="en-US" sz="3200" dirty="0">
                <a:latin typeface="Segoe UI" panose="020B0502040204020203" pitchFamily="34" charset="0"/>
                <a:cs typeface="Segoe UI" panose="020B0502040204020203" pitchFamily="34" charset="0"/>
              </a:rPr>
              <a:t>Kashi, Lara, Kind, RX bars</a:t>
            </a:r>
          </a:p>
          <a:p>
            <a:pPr lvl="1"/>
            <a:r>
              <a:rPr lang="en-US" altLang="en-US" sz="3200" dirty="0">
                <a:latin typeface="Segoe UI" panose="020B0502040204020203" pitchFamily="34" charset="0"/>
                <a:cs typeface="Segoe UI" panose="020B0502040204020203" pitchFamily="34" charset="0"/>
              </a:rPr>
              <a:t>Nuts, seeds</a:t>
            </a:r>
          </a:p>
          <a:p>
            <a:pPr lvl="1"/>
            <a:r>
              <a:rPr lang="en-US" altLang="en-US" sz="3200" dirty="0">
                <a:latin typeface="Segoe UI" panose="020B0502040204020203" pitchFamily="34" charset="0"/>
                <a:cs typeface="Segoe UI" panose="020B0502040204020203" pitchFamily="34" charset="0"/>
              </a:rPr>
              <a:t>Plain yogurt</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12290" name="Picture 2" descr="Dish with apple and banana Royalty Free Vector Image">
            <a:extLst>
              <a:ext uri="{FF2B5EF4-FFF2-40B4-BE49-F238E27FC236}">
                <a16:creationId xmlns:a16="http://schemas.microsoft.com/office/drawing/2014/main" id="{1AB8776B-EECF-4F22-ADF4-8BF3910886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7821" b="90000" l="900" r="99100">
                        <a14:foregroundMark x1="11700" y1="45000" x2="9900" y2="54487"/>
                        <a14:foregroundMark x1="9900" y1="54487" x2="12400" y2="65769"/>
                        <a14:foregroundMark x1="12400" y1="65769" x2="30700" y2="77179"/>
                        <a14:foregroundMark x1="30700" y1="77179" x2="36300" y2="77821"/>
                        <a14:foregroundMark x1="36300" y1="77821" x2="74300" y2="67051"/>
                        <a14:foregroundMark x1="74300" y1="67051" x2="74300" y2="67051"/>
                        <a14:foregroundMark x1="3100" y1="55769" x2="4100" y2="67821"/>
                        <a14:foregroundMark x1="4100" y1="67821" x2="10700" y2="70897"/>
                        <a14:foregroundMark x1="10700" y1="70897" x2="13600" y2="75000"/>
                        <a14:foregroundMark x1="61300" y1="32179" x2="83300" y2="41154"/>
                        <a14:foregroundMark x1="83300" y1="41154" x2="89200" y2="56026"/>
                        <a14:foregroundMark x1="89200" y1="56026" x2="89200" y2="56282"/>
                        <a14:foregroundMark x1="91300" y1="50385" x2="93300" y2="64487"/>
                        <a14:foregroundMark x1="93300" y1="64487" x2="84900" y2="71026"/>
                        <a14:foregroundMark x1="84900" y1="71026" x2="75900" y2="73974"/>
                        <a14:foregroundMark x1="84100" y1="76410" x2="56600" y2="84231"/>
                        <a14:foregroundMark x1="56600" y1="84231" x2="34900" y2="81538"/>
                        <a14:foregroundMark x1="97200" y1="50897" x2="99100" y2="65769"/>
                        <a14:foregroundMark x1="32000" y1="7821" x2="32000" y2="7821"/>
                        <a14:foregroundMark x1="19700" y1="48846" x2="17900" y2="53462"/>
                        <a14:foregroundMark x1="19600" y1="61923" x2="40200" y2="69231"/>
                        <a14:foregroundMark x1="40200" y1="69231" x2="46700" y2="69744"/>
                        <a14:foregroundMark x1="46700" y1="69744" x2="50500" y2="69103"/>
                        <a14:foregroundMark x1="1100" y1="61410" x2="900" y2="57821"/>
                        <a14:foregroundMark x1="65500" y1="29359" x2="65500" y2="29359"/>
                        <a14:foregroundMark x1="49700" y1="86282" x2="49700" y2="86282"/>
                        <a14:foregroundMark x1="20800" y1="81154" x2="20800" y2="81154"/>
                        <a14:foregroundMark x1="24000" y1="82436" x2="24000" y2="82436"/>
                        <a14:foregroundMark x1="27700" y1="83718" x2="27700" y2="83718"/>
                        <a14:foregroundMark x1="55900" y1="86154" x2="55900" y2="86154"/>
                        <a14:foregroundMark x1="42400" y1="86154" x2="42400" y2="86154"/>
                        <a14:foregroundMark x1="6900" y1="72821" x2="6900" y2="72821"/>
                        <a14:foregroundMark x1="93600" y1="72308" x2="93600" y2="72308"/>
                        <a14:foregroundMark x1="65500" y1="85000" x2="65500" y2="85000"/>
                        <a14:foregroundMark x1="30000" y1="9615" x2="30000" y2="9615"/>
                        <a14:foregroundMark x1="6300" y1="42051" x2="6300" y2="42051"/>
                        <a14:foregroundMark x1="94100" y1="43077" x2="94100" y2="43077"/>
                        <a14:foregroundMark x1="97600" y1="47308" x2="97600" y2="47308"/>
                      </a14:backgroundRemoval>
                    </a14:imgEffect>
                  </a14:imgLayer>
                </a14:imgProps>
              </a:ext>
              <a:ext uri="{28A0092B-C50C-407E-A947-70E740481C1C}">
                <a14:useLocalDpi xmlns:a14="http://schemas.microsoft.com/office/drawing/2010/main" val="0"/>
              </a:ext>
            </a:extLst>
          </a:blip>
          <a:srcRect/>
          <a:stretch>
            <a:fillRect/>
          </a:stretch>
        </p:blipFill>
        <p:spPr bwMode="auto">
          <a:xfrm>
            <a:off x="8576479" y="3458132"/>
            <a:ext cx="3249356" cy="253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16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Snacks We Think Are Good</a:t>
            </a:r>
          </a:p>
        </p:txBody>
      </p:sp>
      <p:sp>
        <p:nvSpPr>
          <p:cNvPr id="3" name="Content Placeholder 2"/>
          <p:cNvSpPr txBox="1">
            <a:spLocks/>
          </p:cNvSpPr>
          <p:nvPr/>
        </p:nvSpPr>
        <p:spPr>
          <a:xfrm>
            <a:off x="506179" y="1839511"/>
            <a:ext cx="8180622" cy="4268211"/>
          </a:xfrm>
          <a:prstGeom prst="rect">
            <a:avLst/>
          </a:prstGeom>
        </p:spPr>
        <p:txBody>
          <a:bodyPr numCol="1">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latin typeface="Segoe UI" panose="020B0502040204020203" pitchFamily="34" charset="0"/>
                <a:cs typeface="Segoe UI" panose="020B0502040204020203" pitchFamily="34" charset="0"/>
              </a:rPr>
              <a:t>Greek yogurt (20 GM SUGAR!!)</a:t>
            </a:r>
          </a:p>
          <a:p>
            <a:r>
              <a:rPr lang="en-US" altLang="en-US" sz="3200" dirty="0">
                <a:latin typeface="Segoe UI" panose="020B0502040204020203" pitchFamily="34" charset="0"/>
                <a:cs typeface="Segoe UI" panose="020B0502040204020203" pitchFamily="34" charset="0"/>
              </a:rPr>
              <a:t>Granola bars (MORE SUGAR!!)</a:t>
            </a:r>
          </a:p>
          <a:p>
            <a:r>
              <a:rPr lang="en-US" altLang="en-US" sz="3200" dirty="0">
                <a:latin typeface="Segoe UI" panose="020B0502040204020203" pitchFamily="34" charset="0"/>
                <a:cs typeface="Segoe UI" panose="020B0502040204020203" pitchFamily="34" charset="0"/>
              </a:rPr>
              <a:t>Pretzels (cardboard has the same nutrition)</a:t>
            </a:r>
          </a:p>
          <a:p>
            <a:r>
              <a:rPr lang="en-US" altLang="en-US" sz="3200" dirty="0">
                <a:latin typeface="Segoe UI" panose="020B0502040204020203" pitchFamily="34" charset="0"/>
                <a:cs typeface="Segoe UI" panose="020B0502040204020203" pitchFamily="34" charset="0"/>
              </a:rPr>
              <a:t>Prepackaged peanut butter or cheese crackers</a:t>
            </a:r>
          </a:p>
          <a:p>
            <a:r>
              <a:rPr lang="en-US" altLang="en-US" sz="3200" dirty="0">
                <a:latin typeface="Segoe UI" panose="020B0502040204020203" pitchFamily="34" charset="0"/>
                <a:cs typeface="Segoe UI" panose="020B0502040204020203" pitchFamily="34" charset="0"/>
              </a:rPr>
              <a:t>Goldfish, Cheez Its, 100 </a:t>
            </a:r>
            <a:r>
              <a:rPr lang="en-US" altLang="en-US" sz="3200" dirty="0" err="1">
                <a:latin typeface="Segoe UI" panose="020B0502040204020203" pitchFamily="34" charset="0"/>
                <a:cs typeface="Segoe UI" panose="020B0502040204020203" pitchFamily="34" charset="0"/>
              </a:rPr>
              <a:t>cal</a:t>
            </a:r>
            <a:r>
              <a:rPr lang="en-US" altLang="en-US" sz="3200" dirty="0">
                <a:latin typeface="Segoe UI" panose="020B0502040204020203" pitchFamily="34" charset="0"/>
                <a:cs typeface="Segoe UI" panose="020B0502040204020203" pitchFamily="34" charset="0"/>
              </a:rPr>
              <a:t> snacks</a:t>
            </a:r>
          </a:p>
          <a:p>
            <a:r>
              <a:rPr lang="en-US" altLang="en-US" sz="3200" dirty="0">
                <a:latin typeface="Segoe UI" panose="020B0502040204020203" pitchFamily="34" charset="0"/>
                <a:cs typeface="Segoe UI" panose="020B0502040204020203" pitchFamily="34" charset="0"/>
              </a:rPr>
              <a:t>Fruit snacks </a:t>
            </a:r>
          </a:p>
          <a:p>
            <a:r>
              <a:rPr lang="en-US" altLang="en-US" sz="3200" dirty="0">
                <a:latin typeface="Segoe UI" panose="020B0502040204020203" pitchFamily="34" charset="0"/>
                <a:cs typeface="Segoe UI" panose="020B0502040204020203" pitchFamily="34" charset="0"/>
              </a:rPr>
              <a:t>Lunchables/</a:t>
            </a:r>
            <a:r>
              <a:rPr lang="en-US" altLang="en-US" sz="3200" dirty="0" err="1">
                <a:latin typeface="Segoe UI" panose="020B0502040204020203" pitchFamily="34" charset="0"/>
                <a:cs typeface="Segoe UI" panose="020B0502040204020203" pitchFamily="34" charset="0"/>
              </a:rPr>
              <a:t>Uncrustables</a:t>
            </a:r>
            <a:endParaRPr lang="en-US" altLang="en-US" sz="3200"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D9B7A2DE-23CB-4F42-98AC-4E4CA713D0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925" b="94705" l="10000" r="90800">
                        <a14:foregroundMark x1="15467" y1="17312" x2="26000" y2="23014"/>
                        <a14:foregroundMark x1="11333" y1="20367" x2="25200" y2="17312"/>
                        <a14:foregroundMark x1="25200" y1="17312" x2="25467" y2="17312"/>
                        <a14:foregroundMark x1="12533" y1="17719" x2="24000" y2="13849"/>
                        <a14:foregroundMark x1="24000" y1="13849" x2="24000" y2="13849"/>
                        <a14:foregroundMark x1="11333" y1="17719" x2="25467" y2="13238"/>
                        <a14:foregroundMark x1="13333" y1="15071" x2="13333" y2="15071"/>
                        <a14:foregroundMark x1="12800" y1="13849" x2="12800" y2="13849"/>
                        <a14:foregroundMark x1="12800" y1="13849" x2="19467" y2="13238"/>
                        <a14:foregroundMark x1="11733" y1="17719" x2="11333" y2="14664"/>
                        <a14:foregroundMark x1="14533" y1="14664" x2="21733" y2="13238"/>
                        <a14:foregroundMark x1="12533" y1="17312" x2="10267" y2="14257"/>
                        <a14:foregroundMark x1="67200" y1="7128" x2="54933" y2="16904"/>
                        <a14:foregroundMark x1="90133" y1="15479" x2="86800" y2="28310"/>
                        <a14:foregroundMark x1="89333" y1="19552" x2="74667" y2="16904"/>
                        <a14:foregroundMark x1="49467" y1="91242" x2="57200" y2="92057"/>
                        <a14:foregroundMark x1="28000" y1="89409" x2="36000" y2="90428"/>
                        <a14:foregroundMark x1="31200" y1="93075" x2="39733" y2="90835"/>
                        <a14:foregroundMark x1="38933" y1="92464" x2="28000" y2="94705"/>
                        <a14:foregroundMark x1="88133" y1="85132" x2="77067" y2="91242"/>
                        <a14:foregroundMark x1="90133" y1="81670" x2="90133" y2="85132"/>
                        <a14:foregroundMark x1="88400" y1="45214" x2="90800" y2="84725"/>
                        <a14:foregroundMark x1="73867" y1="14664" x2="73867" y2="20774"/>
                      </a14:backgroundRemoval>
                    </a14:imgEffect>
                  </a14:imgLayer>
                </a14:imgProps>
              </a:ext>
            </a:extLst>
          </a:blip>
          <a:stretch>
            <a:fillRect/>
          </a:stretch>
        </p:blipFill>
        <p:spPr>
          <a:xfrm>
            <a:off x="8200920" y="3624163"/>
            <a:ext cx="3484901" cy="2281448"/>
          </a:xfrm>
          <a:prstGeom prst="rect">
            <a:avLst/>
          </a:prstGeom>
        </p:spPr>
      </p:pic>
    </p:spTree>
    <p:extLst>
      <p:ext uri="{BB962C8B-B14F-4D97-AF65-F5344CB8AC3E}">
        <p14:creationId xmlns:p14="http://schemas.microsoft.com/office/powerpoint/2010/main" val="427379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Extra Time During Your Lunch Break</a:t>
            </a:r>
          </a:p>
        </p:txBody>
      </p:sp>
      <p:sp>
        <p:nvSpPr>
          <p:cNvPr id="3" name="Content Placeholder 2"/>
          <p:cNvSpPr txBox="1">
            <a:spLocks/>
          </p:cNvSpPr>
          <p:nvPr/>
        </p:nvSpPr>
        <p:spPr>
          <a:xfrm>
            <a:off x="506178" y="1839511"/>
            <a:ext cx="9188801" cy="4268211"/>
          </a:xfrm>
          <a:prstGeom prst="rect">
            <a:avLst/>
          </a:prstGeom>
        </p:spPr>
        <p:txBody>
          <a:bodyPr numCol="1">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latin typeface="Segoe UI" panose="020B0502040204020203" pitchFamily="34" charset="0"/>
                <a:cs typeface="Segoe UI" panose="020B0502040204020203" pitchFamily="34" charset="0"/>
              </a:rPr>
              <a:t>Packing your lunch may give you extra time during your lunch break</a:t>
            </a:r>
          </a:p>
          <a:p>
            <a:r>
              <a:rPr lang="en-US" altLang="en-US" sz="3200" dirty="0">
                <a:latin typeface="Segoe UI" panose="020B0502040204020203" pitchFamily="34" charset="0"/>
                <a:cs typeface="Segoe UI" panose="020B0502040204020203" pitchFamily="34" charset="0"/>
              </a:rPr>
              <a:t>Use ½ the time to eat and walk the other ½ </a:t>
            </a:r>
          </a:p>
          <a:p>
            <a:r>
              <a:rPr lang="en-US" altLang="en-US" sz="3200" dirty="0">
                <a:latin typeface="Segoe UI" panose="020B0502040204020203" pitchFamily="34" charset="0"/>
                <a:cs typeface="Segoe UI" panose="020B0502040204020203" pitchFamily="34" charset="0"/>
              </a:rPr>
              <a:t>This will enhance circulation, making you feel more alert and relieve stress </a:t>
            </a:r>
          </a:p>
          <a:p>
            <a:pPr lvl="1"/>
            <a:r>
              <a:rPr lang="en-US" altLang="en-US" sz="2800" dirty="0">
                <a:latin typeface="Segoe UI" panose="020B0502040204020203" pitchFamily="34" charset="0"/>
                <a:cs typeface="Segoe UI" panose="020B0502040204020203" pitchFamily="34" charset="0"/>
              </a:rPr>
              <a:t>Clarity of mind</a:t>
            </a:r>
          </a:p>
          <a:p>
            <a:pPr lvl="1"/>
            <a:r>
              <a:rPr lang="en-US" altLang="en-US" sz="2800" dirty="0">
                <a:latin typeface="Segoe UI" panose="020B0502040204020203" pitchFamily="34" charset="0"/>
                <a:cs typeface="Segoe UI" panose="020B0502040204020203" pitchFamily="34" charset="0"/>
              </a:rPr>
              <a:t>Clears out the cortisol (stress hormone)</a:t>
            </a:r>
          </a:p>
          <a:p>
            <a:pPr lvl="1"/>
            <a:r>
              <a:rPr lang="en-US" altLang="en-US" sz="2800" dirty="0">
                <a:latin typeface="Segoe UI" panose="020B0502040204020203" pitchFamily="34" charset="0"/>
                <a:cs typeface="Segoe UI" panose="020B0502040204020203" pitchFamily="34" charset="0"/>
              </a:rPr>
              <a:t>Endorphins to feel good </a:t>
            </a:r>
          </a:p>
          <a:p>
            <a:pPr lvl="1"/>
            <a:r>
              <a:rPr lang="en-US" altLang="en-US" sz="2800" dirty="0">
                <a:latin typeface="Segoe UI" panose="020B0502040204020203" pitchFamily="34" charset="0"/>
                <a:cs typeface="Segoe UI" panose="020B0502040204020203" pitchFamily="34" charset="0"/>
              </a:rPr>
              <a:t>Burns calories </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13314" name="Picture 2" descr="Walk Around the Clock – Lunchtime - The Monday Campaigns">
            <a:extLst>
              <a:ext uri="{FF2B5EF4-FFF2-40B4-BE49-F238E27FC236}">
                <a16:creationId xmlns:a16="http://schemas.microsoft.com/office/drawing/2014/main" id="{5C9C1E25-5545-470F-9CDD-BEE90C6247B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1055" y1="35213" x2="34832" y2="50750"/>
                        <a14:foregroundMark x1="68645" y1="36053" x2="75360" y2="42232"/>
                        <a14:foregroundMark x1="75360" y1="42232" x2="76499" y2="53989"/>
                        <a14:foregroundMark x1="78897" y1="40492" x2="79376" y2="45651"/>
                        <a14:foregroundMark x1="78177" y1="40012" x2="81115" y2="45291"/>
                        <a14:foregroundMark x1="78897" y1="39292" x2="81775" y2="45471"/>
                        <a14:foregroundMark x1="79556" y1="39172" x2="82614" y2="45651"/>
                        <a14:foregroundMark x1="68106" y1="36773" x2="66607" y2="51290"/>
                        <a14:foregroundMark x1="60791" y1="45471" x2="36930" y2="41872"/>
                        <a14:foregroundMark x1="36930" y1="41872" x2="35671" y2="42052"/>
                        <a14:foregroundMark x1="45384" y1="29214" x2="29676" y2="41932"/>
                        <a14:foregroundMark x1="29676" y1="41932" x2="29197" y2="42591"/>
                        <a14:foregroundMark x1="18405" y1="43431" x2="17746" y2="46131"/>
                        <a14:foregroundMark x1="80276" y1="39472" x2="81595" y2="42891"/>
                      </a14:backgroundRemoval>
                    </a14:imgEffect>
                  </a14:imgLayer>
                </a14:imgProps>
              </a:ext>
              <a:ext uri="{28A0092B-C50C-407E-A947-70E740481C1C}">
                <a14:useLocalDpi xmlns:a14="http://schemas.microsoft.com/office/drawing/2010/main" val="0"/>
              </a:ext>
            </a:extLst>
          </a:blip>
          <a:srcRect/>
          <a:stretch>
            <a:fillRect/>
          </a:stretch>
        </p:blipFill>
        <p:spPr bwMode="auto">
          <a:xfrm>
            <a:off x="8221996" y="2084857"/>
            <a:ext cx="4317423" cy="431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0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Conclusion</a:t>
            </a:r>
          </a:p>
        </p:txBody>
      </p:sp>
      <p:sp>
        <p:nvSpPr>
          <p:cNvPr id="3" name="Content Placeholder 2"/>
          <p:cNvSpPr txBox="1">
            <a:spLocks/>
          </p:cNvSpPr>
          <p:nvPr/>
        </p:nvSpPr>
        <p:spPr>
          <a:xfrm>
            <a:off x="506178" y="1839511"/>
            <a:ext cx="8579207" cy="4268211"/>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latin typeface="Segoe UI" panose="020B0502040204020203" pitchFamily="34" charset="0"/>
                <a:cs typeface="Segoe UI" panose="020B0502040204020203" pitchFamily="34" charset="0"/>
              </a:rPr>
              <a:t>Proper nutrition promotes good health and helps prevent chronic disease</a:t>
            </a:r>
          </a:p>
          <a:p>
            <a:r>
              <a:rPr lang="en-US" altLang="en-US" sz="3200" dirty="0">
                <a:latin typeface="Segoe UI" panose="020B0502040204020203" pitchFamily="34" charset="0"/>
                <a:cs typeface="Segoe UI" panose="020B0502040204020203" pitchFamily="34" charset="0"/>
              </a:rPr>
              <a:t>A healthy lunch can keep you and your family functioning at your best during work and school</a:t>
            </a:r>
          </a:p>
          <a:p>
            <a:r>
              <a:rPr lang="en-US" altLang="en-US" sz="3200" dirty="0">
                <a:latin typeface="Segoe UI" panose="020B0502040204020203" pitchFamily="34" charset="0"/>
                <a:cs typeface="Segoe UI" panose="020B0502040204020203" pitchFamily="34" charset="0"/>
              </a:rPr>
              <a:t>It is quick and easy</a:t>
            </a:r>
          </a:p>
          <a:p>
            <a:r>
              <a:rPr lang="en-US" altLang="en-US" sz="3200" dirty="0">
                <a:latin typeface="Segoe UI" panose="020B0502040204020203" pitchFamily="34" charset="0"/>
                <a:cs typeface="Segoe UI" panose="020B0502040204020203" pitchFamily="34" charset="0"/>
              </a:rPr>
              <a:t>Packing lunch can save time and money!</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6" name="Picture 5">
            <a:extLst>
              <a:ext uri="{FF2B5EF4-FFF2-40B4-BE49-F238E27FC236}">
                <a16:creationId xmlns:a16="http://schemas.microsoft.com/office/drawing/2014/main" id="{A1D342CD-EC2F-4F84-9839-FA184E2B3538}"/>
              </a:ext>
            </a:extLst>
          </p:cNvPr>
          <p:cNvPicPr>
            <a:picLocks noChangeAspect="1"/>
          </p:cNvPicPr>
          <p:nvPr/>
        </p:nvPicPr>
        <p:blipFill>
          <a:blip r:embed="rId5"/>
          <a:stretch>
            <a:fillRect/>
          </a:stretch>
        </p:blipFill>
        <p:spPr>
          <a:xfrm>
            <a:off x="9170629" y="2995203"/>
            <a:ext cx="2699092" cy="2567354"/>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0654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Sources</a:t>
            </a:r>
          </a:p>
        </p:txBody>
      </p:sp>
      <p:sp>
        <p:nvSpPr>
          <p:cNvPr id="3" name="Content Placeholder 2"/>
          <p:cNvSpPr txBox="1">
            <a:spLocks/>
          </p:cNvSpPr>
          <p:nvPr/>
        </p:nvSpPr>
        <p:spPr>
          <a:xfrm>
            <a:off x="506178" y="1839511"/>
            <a:ext cx="9188801" cy="4268211"/>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i="1" dirty="0">
                <a:latin typeface="Segoe UI" panose="020B0502040204020203" pitchFamily="34" charset="0"/>
                <a:cs typeface="Segoe UI" panose="020B0502040204020203" pitchFamily="34" charset="0"/>
              </a:rPr>
              <a:t>American Heart Association</a:t>
            </a:r>
          </a:p>
          <a:p>
            <a:pPr marL="0" indent="0">
              <a:buNone/>
            </a:pPr>
            <a:r>
              <a:rPr lang="en-US" altLang="en-US" sz="3200" i="1" dirty="0">
                <a:latin typeface="Segoe UI" panose="020B0502040204020203" pitchFamily="34" charset="0"/>
                <a:cs typeface="Segoe UI" panose="020B0502040204020203" pitchFamily="34" charset="0"/>
              </a:rPr>
              <a:t>Academy of Nutrition and Dietetics</a:t>
            </a:r>
          </a:p>
          <a:p>
            <a:pPr marL="0" indent="0">
              <a:buNone/>
            </a:pPr>
            <a:r>
              <a:rPr lang="en-US" altLang="en-US" sz="3200" i="1" dirty="0">
                <a:latin typeface="Segoe UI" panose="020B0502040204020203" pitchFamily="34" charset="0"/>
                <a:cs typeface="Segoe UI" panose="020B0502040204020203" pitchFamily="34" charset="0"/>
              </a:rPr>
              <a:t>www.eatright.org</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Tree>
    <p:extLst>
      <p:ext uri="{BB962C8B-B14F-4D97-AF65-F5344CB8AC3E}">
        <p14:creationId xmlns:p14="http://schemas.microsoft.com/office/powerpoint/2010/main" val="230895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Struggling with Ideas? You’re Not Alone.</a:t>
            </a:r>
            <a:endParaRPr lang="en-US" sz="4800"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79" y="1935250"/>
            <a:ext cx="7981330" cy="378517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US" sz="3200" dirty="0">
                <a:latin typeface="Segoe UI" panose="020B0502040204020203" pitchFamily="34" charset="0"/>
                <a:cs typeface="Segoe UI" panose="020B0502040204020203" pitchFamily="34" charset="0"/>
              </a:rPr>
              <a:t>According to a survey from the American Heart Association, </a:t>
            </a:r>
            <a:r>
              <a:rPr lang="en-US" sz="3200" b="1" dirty="0">
                <a:solidFill>
                  <a:srgbClr val="008037"/>
                </a:solidFill>
                <a:latin typeface="Segoe UI" panose="020B0502040204020203" pitchFamily="34" charset="0"/>
                <a:cs typeface="Segoe UI" panose="020B0502040204020203" pitchFamily="34" charset="0"/>
              </a:rPr>
              <a:t>more than half </a:t>
            </a:r>
            <a:r>
              <a:rPr lang="en-US" sz="3200" dirty="0">
                <a:latin typeface="Segoe UI" panose="020B0502040204020203" pitchFamily="34" charset="0"/>
                <a:cs typeface="Segoe UI" panose="020B0502040204020203" pitchFamily="34" charset="0"/>
              </a:rPr>
              <a:t>of employed Americans who typically eat lunch during work hours struggle to eat a healthy lunch at work.</a:t>
            </a:r>
          </a:p>
          <a:p>
            <a:pPr marL="0" indent="0">
              <a:spcBef>
                <a:spcPts val="0"/>
              </a:spcBef>
              <a:spcAft>
                <a:spcPts val="1200"/>
              </a:spcAft>
              <a:buNone/>
            </a:pPr>
            <a:r>
              <a:rPr lang="en-US" sz="3200" dirty="0">
                <a:latin typeface="Segoe UI" panose="020B0502040204020203" pitchFamily="34" charset="0"/>
                <a:cs typeface="Segoe UI" panose="020B0502040204020203" pitchFamily="34" charset="0"/>
              </a:rPr>
              <a:t> </a:t>
            </a:r>
          </a:p>
          <a:p>
            <a:pPr marL="0" indent="0">
              <a:spcBef>
                <a:spcPts val="0"/>
              </a:spcBef>
              <a:spcAft>
                <a:spcPts val="1200"/>
              </a:spcAft>
              <a:buNone/>
            </a:pPr>
            <a:r>
              <a:rPr lang="en-US" sz="3200" b="1" dirty="0">
                <a:solidFill>
                  <a:srgbClr val="008037"/>
                </a:solidFill>
                <a:latin typeface="Segoe UI" panose="020B0502040204020203" pitchFamily="34" charset="0"/>
                <a:cs typeface="Segoe UI" panose="020B0502040204020203" pitchFamily="34" charset="0"/>
              </a:rPr>
              <a:t>More than 75% </a:t>
            </a:r>
            <a:r>
              <a:rPr lang="en-US" sz="3200" dirty="0">
                <a:latin typeface="Segoe UI" panose="020B0502040204020203" pitchFamily="34" charset="0"/>
                <a:cs typeface="Segoe UI" panose="020B0502040204020203" pitchFamily="34" charset="0"/>
              </a:rPr>
              <a:t>say they’re more likely to make healthier decisions at other times of the day if they eat healthy at lunch.</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43F7A7D7-2BDB-4FB2-9E93-623EF288BED4}"/>
              </a:ext>
            </a:extLst>
          </p:cNvPr>
          <p:cNvPicPr>
            <a:picLocks noChangeAspect="1"/>
          </p:cNvPicPr>
          <p:nvPr/>
        </p:nvPicPr>
        <p:blipFill>
          <a:blip r:embed="rId5"/>
          <a:stretch>
            <a:fillRect/>
          </a:stretch>
        </p:blipFill>
        <p:spPr>
          <a:xfrm>
            <a:off x="8679443" y="2099810"/>
            <a:ext cx="3006378" cy="2000608"/>
          </a:xfrm>
          <a:prstGeom prst="rect">
            <a:avLst/>
          </a:prstGeom>
          <a:ln w="19050">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981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Why Not Just Skip It?</a:t>
            </a:r>
            <a:endParaRPr lang="en-US" sz="4800"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5" y="1853189"/>
            <a:ext cx="10937965" cy="401739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3200" dirty="0">
                <a:latin typeface="Segoe UI" panose="020B0502040204020203" pitchFamily="34" charset="0"/>
                <a:cs typeface="Segoe UI" panose="020B0502040204020203" pitchFamily="34" charset="0"/>
              </a:rPr>
              <a:t>Skipping lunch may leave the body depleted of vital nutrients</a:t>
            </a:r>
          </a:p>
          <a:p>
            <a:pPr>
              <a:spcBef>
                <a:spcPts val="0"/>
              </a:spcBef>
              <a:spcAft>
                <a:spcPts val="1200"/>
              </a:spcAft>
            </a:pPr>
            <a:r>
              <a:rPr lang="en-US" sz="3200" dirty="0">
                <a:latin typeface="Segoe UI" panose="020B0502040204020203" pitchFamily="34" charset="0"/>
                <a:cs typeface="Segoe UI" panose="020B0502040204020203" pitchFamily="34" charset="0"/>
              </a:rPr>
              <a:t>Eating a balanced lunch is vital to keeping necessary hormones in balance, especially insulin which regulates blood sugar</a:t>
            </a:r>
          </a:p>
          <a:p>
            <a:pPr>
              <a:spcBef>
                <a:spcPts val="0"/>
              </a:spcBef>
              <a:spcAft>
                <a:spcPts val="1200"/>
              </a:spcAft>
            </a:pPr>
            <a:r>
              <a:rPr lang="en-US" sz="3200" dirty="0">
                <a:latin typeface="Segoe UI" panose="020B0502040204020203" pitchFamily="34" charset="0"/>
                <a:cs typeface="Segoe UI" panose="020B0502040204020203" pitchFamily="34" charset="0"/>
              </a:rPr>
              <a:t>A healthy lunch provides energy and nutrients to keep the body and brain working throughout the afternoon</a:t>
            </a:r>
          </a:p>
          <a:p>
            <a:pPr>
              <a:spcBef>
                <a:spcPts val="0"/>
              </a:spcBef>
              <a:spcAft>
                <a:spcPts val="1200"/>
              </a:spcAft>
            </a:pPr>
            <a:r>
              <a:rPr lang="en-US" sz="3200" dirty="0">
                <a:latin typeface="Segoe UI" panose="020B0502040204020203" pitchFamily="34" charset="0"/>
                <a:cs typeface="Segoe UI" panose="020B0502040204020203" pitchFamily="34" charset="0"/>
              </a:rPr>
              <a:t>Eating lunch also provides a physical and mental break from the activities of the day</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Tree>
    <p:extLst>
      <p:ext uri="{BB962C8B-B14F-4D97-AF65-F5344CB8AC3E}">
        <p14:creationId xmlns:p14="http://schemas.microsoft.com/office/powerpoint/2010/main" val="26088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Not Hungry?</a:t>
            </a:r>
            <a:endParaRPr lang="en-US" sz="4800" b="1" dirty="0">
              <a:latin typeface="Segoe UI" panose="020B0502040204020203" pitchFamily="34" charset="0"/>
              <a:cs typeface="Segoe UI" panose="020B0502040204020203" pitchFamily="34" charset="0"/>
            </a:endParaRPr>
          </a:p>
        </p:txBody>
      </p:sp>
      <p:sp>
        <p:nvSpPr>
          <p:cNvPr id="3" name="Content Placeholder 2"/>
          <p:cNvSpPr txBox="1">
            <a:spLocks/>
          </p:cNvSpPr>
          <p:nvPr/>
        </p:nvSpPr>
        <p:spPr>
          <a:xfrm>
            <a:off x="506186" y="1853189"/>
            <a:ext cx="8382466" cy="40173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FontTx/>
              <a:buChar char="•"/>
              <a:defRPr/>
            </a:pPr>
            <a:r>
              <a:rPr lang="en-US" altLang="en-US" dirty="0">
                <a:latin typeface="Segoe UI" panose="020B0502040204020203" pitchFamily="34" charset="0"/>
                <a:cs typeface="Segoe UI" panose="020B0502040204020203" pitchFamily="34" charset="0"/>
              </a:rPr>
              <a:t>The body sends hunger signals when it needs food</a:t>
            </a:r>
          </a:p>
          <a:p>
            <a:pPr>
              <a:spcBef>
                <a:spcPct val="50000"/>
              </a:spcBef>
              <a:buFontTx/>
              <a:buChar char="•"/>
              <a:defRPr/>
            </a:pPr>
            <a:r>
              <a:rPr lang="en-US" altLang="en-US" dirty="0">
                <a:latin typeface="Segoe UI" panose="020B0502040204020203" pitchFamily="34" charset="0"/>
                <a:cs typeface="Segoe UI" panose="020B0502040204020203" pitchFamily="34" charset="0"/>
              </a:rPr>
              <a:t>Pay attention to your body and its hunger signals</a:t>
            </a:r>
          </a:p>
          <a:p>
            <a:pPr>
              <a:spcBef>
                <a:spcPct val="50000"/>
              </a:spcBef>
              <a:buFontTx/>
              <a:buChar char="•"/>
              <a:defRPr/>
            </a:pPr>
            <a:r>
              <a:rPr lang="en-US" altLang="en-US" dirty="0">
                <a:latin typeface="Segoe UI" panose="020B0502040204020203" pitchFamily="34" charset="0"/>
                <a:cs typeface="Segoe UI" panose="020B0502040204020203" pitchFamily="34" charset="0"/>
              </a:rPr>
              <a:t>If you are truly not feeling hungry at lunch time, pack a small, healthy snack to prevent energy from dropping later when you may not have an opportunity to eat</a:t>
            </a:r>
          </a:p>
          <a:p>
            <a:pPr>
              <a:spcBef>
                <a:spcPct val="50000"/>
              </a:spcBef>
              <a:buFontTx/>
              <a:buChar char="•"/>
              <a:defRPr/>
            </a:pPr>
            <a:r>
              <a:rPr lang="en-US" altLang="en-US" dirty="0">
                <a:latin typeface="Segoe UI" panose="020B0502040204020203" pitchFamily="34" charset="0"/>
                <a:cs typeface="Segoe UI" panose="020B0502040204020203" pitchFamily="34" charset="0"/>
              </a:rPr>
              <a:t>Be sure to adequately hydrate with water throughout the morning</a:t>
            </a:r>
          </a:p>
          <a:p>
            <a:pPr>
              <a:spcBef>
                <a:spcPct val="50000"/>
              </a:spcBef>
              <a:buFontTx/>
              <a:buChar char="•"/>
              <a:defRPr/>
            </a:pPr>
            <a:r>
              <a:rPr lang="en-US" altLang="en-US" dirty="0">
                <a:latin typeface="Segoe UI" panose="020B0502040204020203" pitchFamily="34" charset="0"/>
                <a:cs typeface="Segoe UI" panose="020B0502040204020203" pitchFamily="34" charset="0"/>
              </a:rPr>
              <a:t>Dehydration can skew hunger signals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7327F951-10B1-4119-A61D-ECED44B3AF69}"/>
              </a:ext>
            </a:extLst>
          </p:cNvPr>
          <p:cNvPicPr>
            <a:picLocks noChangeAspect="1"/>
          </p:cNvPicPr>
          <p:nvPr/>
        </p:nvPicPr>
        <p:blipFill>
          <a:blip r:embed="rId5"/>
          <a:stretch>
            <a:fillRect/>
          </a:stretch>
        </p:blipFill>
        <p:spPr>
          <a:xfrm>
            <a:off x="8229600" y="3874587"/>
            <a:ext cx="3549999" cy="1780599"/>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782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Pack Your Lunch</a:t>
            </a:r>
          </a:p>
        </p:txBody>
      </p:sp>
      <p:sp>
        <p:nvSpPr>
          <p:cNvPr id="3" name="Content Placeholder 2"/>
          <p:cNvSpPr txBox="1">
            <a:spLocks/>
          </p:cNvSpPr>
          <p:nvPr/>
        </p:nvSpPr>
        <p:spPr>
          <a:xfrm>
            <a:off x="506186" y="1853189"/>
            <a:ext cx="9388092" cy="409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latin typeface="Segoe UI" panose="020B0502040204020203" pitchFamily="34" charset="0"/>
                <a:cs typeface="Segoe UI" panose="020B0502040204020203" pitchFamily="34" charset="0"/>
              </a:rPr>
              <a:t>By packing your lunch, you are in control</a:t>
            </a:r>
          </a:p>
          <a:p>
            <a:pPr>
              <a:defRPr/>
            </a:pPr>
            <a:r>
              <a:rPr lang="en-US" altLang="en-US" dirty="0">
                <a:latin typeface="Segoe UI" panose="020B0502040204020203" pitchFamily="34" charset="0"/>
                <a:cs typeface="Segoe UI" panose="020B0502040204020203" pitchFamily="34" charset="0"/>
              </a:rPr>
              <a:t>You can make conscious and well thought choices</a:t>
            </a:r>
          </a:p>
          <a:p>
            <a:pPr>
              <a:defRPr/>
            </a:pPr>
            <a:r>
              <a:rPr lang="en-US" altLang="en-US" dirty="0">
                <a:latin typeface="Segoe UI" panose="020B0502040204020203" pitchFamily="34" charset="0"/>
                <a:cs typeface="Segoe UI" panose="020B0502040204020203" pitchFamily="34" charset="0"/>
              </a:rPr>
              <a:t>This not only saves time, but saves money</a:t>
            </a:r>
          </a:p>
          <a:p>
            <a:pPr>
              <a:spcAft>
                <a:spcPts val="600"/>
              </a:spcAft>
              <a:defRPr/>
            </a:pPr>
            <a:r>
              <a:rPr lang="en-US" altLang="en-US" dirty="0">
                <a:latin typeface="Segoe UI" panose="020B0502040204020203" pitchFamily="34" charset="0"/>
                <a:cs typeface="Segoe UI" panose="020B0502040204020203" pitchFamily="34" charset="0"/>
              </a:rPr>
              <a:t>Packing your lunch controls:</a:t>
            </a:r>
          </a:p>
          <a:p>
            <a:pPr lvl="1">
              <a:buFont typeface="Courier New" panose="02070309020205020404" pitchFamily="49" charset="0"/>
              <a:buChar char="o"/>
              <a:defRPr/>
            </a:pPr>
            <a:r>
              <a:rPr lang="en-US" altLang="en-US" dirty="0">
                <a:latin typeface="Segoe UI" panose="020B0502040204020203" pitchFamily="34" charset="0"/>
                <a:cs typeface="Segoe UI" panose="020B0502040204020203" pitchFamily="34" charset="0"/>
              </a:rPr>
              <a:t>Calories</a:t>
            </a:r>
          </a:p>
          <a:p>
            <a:pPr lvl="1">
              <a:buFont typeface="Courier New" panose="02070309020205020404" pitchFamily="49" charset="0"/>
              <a:buChar char="o"/>
              <a:defRPr/>
            </a:pPr>
            <a:r>
              <a:rPr lang="en-US" altLang="en-US" dirty="0">
                <a:latin typeface="Segoe UI" panose="020B0502040204020203" pitchFamily="34" charset="0"/>
                <a:cs typeface="Segoe UI" panose="020B0502040204020203" pitchFamily="34" charset="0"/>
              </a:rPr>
              <a:t>Sugar</a:t>
            </a:r>
          </a:p>
          <a:p>
            <a:pPr lvl="1">
              <a:buFont typeface="Courier New" panose="02070309020205020404" pitchFamily="49" charset="0"/>
              <a:buChar char="o"/>
              <a:defRPr/>
            </a:pPr>
            <a:r>
              <a:rPr lang="en-US" altLang="en-US" dirty="0">
                <a:latin typeface="Segoe UI" panose="020B0502040204020203" pitchFamily="34" charset="0"/>
                <a:cs typeface="Segoe UI" panose="020B0502040204020203" pitchFamily="34" charset="0"/>
              </a:rPr>
              <a:t>Sodium</a:t>
            </a:r>
          </a:p>
          <a:p>
            <a:pPr lvl="1">
              <a:buFont typeface="Courier New" panose="02070309020205020404" pitchFamily="49" charset="0"/>
              <a:buChar char="o"/>
              <a:defRPr/>
            </a:pPr>
            <a:r>
              <a:rPr lang="en-US" altLang="en-US" dirty="0">
                <a:latin typeface="Segoe UI" panose="020B0502040204020203" pitchFamily="34" charset="0"/>
                <a:cs typeface="Segoe UI" panose="020B0502040204020203" pitchFamily="34" charset="0"/>
              </a:rPr>
              <a:t>Fat</a:t>
            </a:r>
          </a:p>
          <a:p>
            <a:pPr lvl="1">
              <a:buFont typeface="Courier New" panose="02070309020205020404" pitchFamily="49" charset="0"/>
              <a:buChar char="o"/>
              <a:defRPr/>
            </a:pPr>
            <a:r>
              <a:rPr lang="en-US" altLang="en-US" dirty="0">
                <a:latin typeface="Segoe UI" panose="020B0502040204020203" pitchFamily="34" charset="0"/>
                <a:cs typeface="Segoe UI" panose="020B0502040204020203" pitchFamily="34" charset="0"/>
              </a:rPr>
              <a:t>Additives and preservatives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5" name="Picture 4">
            <a:extLst>
              <a:ext uri="{FF2B5EF4-FFF2-40B4-BE49-F238E27FC236}">
                <a16:creationId xmlns:a16="http://schemas.microsoft.com/office/drawing/2014/main" id="{A9CAC584-FF7C-4649-84EB-F148D937C272}"/>
              </a:ext>
            </a:extLst>
          </p:cNvPr>
          <p:cNvPicPr>
            <a:picLocks noChangeAspect="1"/>
          </p:cNvPicPr>
          <p:nvPr/>
        </p:nvPicPr>
        <p:blipFill>
          <a:blip r:embed="rId5"/>
          <a:stretch>
            <a:fillRect/>
          </a:stretch>
        </p:blipFill>
        <p:spPr>
          <a:xfrm>
            <a:off x="7725506" y="3088738"/>
            <a:ext cx="4060795" cy="2697095"/>
          </a:xfrm>
          <a:prstGeom prst="rect">
            <a:avLst/>
          </a:prstGeom>
          <a:ln w="28575">
            <a:solidFill>
              <a:srgbClr val="008037"/>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39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Start at the Grocery Store</a:t>
            </a:r>
          </a:p>
        </p:txBody>
      </p:sp>
      <p:sp>
        <p:nvSpPr>
          <p:cNvPr id="3" name="Content Placeholder 2"/>
          <p:cNvSpPr txBox="1">
            <a:spLocks/>
          </p:cNvSpPr>
          <p:nvPr/>
        </p:nvSpPr>
        <p:spPr>
          <a:xfrm>
            <a:off x="506186" y="1853189"/>
            <a:ext cx="9388092" cy="409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latin typeface="Segoe UI" panose="020B0502040204020203" pitchFamily="34" charset="0"/>
                <a:cs typeface="Segoe UI" panose="020B0502040204020203" pitchFamily="34" charset="0"/>
              </a:rPr>
              <a:t>Make a list to last for the week</a:t>
            </a:r>
          </a:p>
          <a:p>
            <a:pPr>
              <a:defRPr/>
            </a:pPr>
            <a:r>
              <a:rPr lang="en-US" altLang="en-US" dirty="0">
                <a:latin typeface="Segoe UI" panose="020B0502040204020203" pitchFamily="34" charset="0"/>
                <a:cs typeface="Segoe UI" panose="020B0502040204020203" pitchFamily="34" charset="0"/>
              </a:rPr>
              <a:t>Buy items for easy packing</a:t>
            </a:r>
          </a:p>
          <a:p>
            <a:pPr>
              <a:defRPr/>
            </a:pPr>
            <a:r>
              <a:rPr lang="en-US" altLang="en-US" dirty="0">
                <a:latin typeface="Segoe UI" panose="020B0502040204020203" pitchFamily="34" charset="0"/>
                <a:cs typeface="Segoe UI" panose="020B0502040204020203" pitchFamily="34" charset="0"/>
              </a:rPr>
              <a:t>Keep it simple</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
        <p:nvSpPr>
          <p:cNvPr id="5" name="TextBox 4">
            <a:extLst>
              <a:ext uri="{FF2B5EF4-FFF2-40B4-BE49-F238E27FC236}">
                <a16:creationId xmlns:a16="http://schemas.microsoft.com/office/drawing/2014/main" id="{51759EC7-128F-4E23-B2B7-89723250E36A}"/>
              </a:ext>
            </a:extLst>
          </p:cNvPr>
          <p:cNvSpPr txBox="1"/>
          <p:nvPr/>
        </p:nvSpPr>
        <p:spPr>
          <a:xfrm>
            <a:off x="627020" y="3411415"/>
            <a:ext cx="10937959" cy="3046988"/>
          </a:xfrm>
          <a:prstGeom prst="rect">
            <a:avLst/>
          </a:prstGeom>
          <a:noFill/>
        </p:spPr>
        <p:txBody>
          <a:bodyPr wrap="square" numCol="2" rtlCol="0">
            <a:spAutoFit/>
          </a:bodyPr>
          <a:lstStyle/>
          <a:p>
            <a:pPr marL="457200" indent="-457200">
              <a:buFont typeface="Courier New" panose="02070309020205020404" pitchFamily="49" charset="0"/>
              <a:buChar char="o"/>
              <a:defRPr/>
            </a:pPr>
            <a:r>
              <a:rPr lang="en-US" altLang="en-US" sz="2400" dirty="0"/>
              <a:t>Precut, prewashed and ready to eat fruit and veggies</a:t>
            </a:r>
          </a:p>
          <a:p>
            <a:pPr marL="457200" indent="-457200">
              <a:buFont typeface="Courier New" panose="02070309020205020404" pitchFamily="49" charset="0"/>
              <a:buChar char="o"/>
              <a:defRPr/>
            </a:pPr>
            <a:r>
              <a:rPr lang="en-US" altLang="en-US" sz="2400" dirty="0"/>
              <a:t>Single serving bags </a:t>
            </a:r>
          </a:p>
          <a:p>
            <a:pPr marL="457200" indent="-457200">
              <a:buFont typeface="Courier New" panose="02070309020205020404" pitchFamily="49" charset="0"/>
              <a:buChar char="o"/>
              <a:defRPr/>
            </a:pPr>
            <a:r>
              <a:rPr lang="en-US" altLang="en-US" sz="2400" dirty="0"/>
              <a:t>Yogurt, string cheese, pre-cooked chicken, cottage cheese singles, tuna singles</a:t>
            </a:r>
          </a:p>
          <a:p>
            <a:pPr marL="457200" indent="-457200">
              <a:buFont typeface="Courier New" panose="02070309020205020404" pitchFamily="49" charset="0"/>
              <a:buChar char="o"/>
              <a:defRPr/>
            </a:pPr>
            <a:endParaRPr lang="en-US" altLang="en-US" sz="2400" dirty="0"/>
          </a:p>
          <a:p>
            <a:pPr marL="457200" indent="-457200">
              <a:buFont typeface="Courier New" panose="02070309020205020404" pitchFamily="49" charset="0"/>
              <a:buChar char="o"/>
              <a:defRPr/>
            </a:pPr>
            <a:endParaRPr lang="en-US" altLang="en-US" sz="2400" dirty="0"/>
          </a:p>
          <a:p>
            <a:pPr marL="457200" indent="-457200">
              <a:buFont typeface="Courier New" panose="02070309020205020404" pitchFamily="49" charset="0"/>
              <a:buChar char="o"/>
              <a:defRPr/>
            </a:pPr>
            <a:r>
              <a:rPr lang="en-US" altLang="en-US" sz="2400" dirty="0"/>
              <a:t>100% whole wheat breads, pitas, wraps and, thins</a:t>
            </a:r>
          </a:p>
          <a:p>
            <a:pPr marL="457200" indent="-457200">
              <a:buFont typeface="Courier New" panose="02070309020205020404" pitchFamily="49" charset="0"/>
              <a:buChar char="o"/>
              <a:defRPr/>
            </a:pPr>
            <a:r>
              <a:rPr lang="en-US" altLang="en-US" sz="2400" dirty="0"/>
              <a:t>Pre-cooked quinoa and rice bowls</a:t>
            </a:r>
          </a:p>
          <a:p>
            <a:pPr marL="457200" indent="-457200">
              <a:buFont typeface="Courier New" panose="02070309020205020404" pitchFamily="49" charset="0"/>
              <a:buChar char="o"/>
              <a:defRPr/>
            </a:pPr>
            <a:r>
              <a:rPr lang="en-US" altLang="en-US" sz="2400" dirty="0"/>
              <a:t>Canned beans and cooked lentils</a:t>
            </a:r>
          </a:p>
          <a:p>
            <a:pPr marL="457200" indent="-457200">
              <a:buFont typeface="Courier New" panose="02070309020205020404" pitchFamily="49" charset="0"/>
              <a:buChar char="o"/>
              <a:defRPr/>
            </a:pPr>
            <a:r>
              <a:rPr lang="en-US" altLang="en-US" sz="2400" dirty="0"/>
              <a:t>Premade salad kits</a:t>
            </a:r>
          </a:p>
          <a:p>
            <a:endParaRPr lang="en-US" dirty="0"/>
          </a:p>
        </p:txBody>
      </p:sp>
      <p:pic>
        <p:nvPicPr>
          <p:cNvPr id="2050" name="Picture 2" descr="Grocery List Vector Art, Icons, and Graphics for Free Download">
            <a:extLst>
              <a:ext uri="{FF2B5EF4-FFF2-40B4-BE49-F238E27FC236}">
                <a16:creationId xmlns:a16="http://schemas.microsoft.com/office/drawing/2014/main" id="{25D0B0EB-9181-4AB1-AC99-2435DA26B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673" y="1757608"/>
            <a:ext cx="2234528" cy="1489685"/>
          </a:xfrm>
          <a:prstGeom prst="rect">
            <a:avLst/>
          </a:prstGeom>
          <a:noFill/>
          <a:ln w="28575">
            <a:solidFill>
              <a:srgbClr val="008037"/>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115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Purchase a Bento Box</a:t>
            </a:r>
          </a:p>
        </p:txBody>
      </p:sp>
      <p:sp>
        <p:nvSpPr>
          <p:cNvPr id="3" name="Content Placeholder 2"/>
          <p:cNvSpPr txBox="1">
            <a:spLocks/>
          </p:cNvSpPr>
          <p:nvPr/>
        </p:nvSpPr>
        <p:spPr>
          <a:xfrm>
            <a:off x="506186" y="1853189"/>
            <a:ext cx="5835999" cy="409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latin typeface="Segoe UI" panose="020B0502040204020203" pitchFamily="34" charset="0"/>
                <a:cs typeface="Segoe UI" panose="020B0502040204020203" pitchFamily="34" charset="0"/>
              </a:rPr>
              <a:t>It makes packing fun</a:t>
            </a:r>
          </a:p>
          <a:p>
            <a:pPr>
              <a:defRPr/>
            </a:pPr>
            <a:r>
              <a:rPr lang="en-US" altLang="en-US" dirty="0">
                <a:latin typeface="Segoe UI" panose="020B0502040204020203" pitchFamily="34" charset="0"/>
                <a:cs typeface="Segoe UI" panose="020B0502040204020203" pitchFamily="34" charset="0"/>
              </a:rPr>
              <a:t>Use the bento box to balance your lunch</a:t>
            </a:r>
          </a:p>
          <a:p>
            <a:pPr>
              <a:defRPr/>
            </a:pPr>
            <a:r>
              <a:rPr lang="en-US" altLang="en-US" dirty="0">
                <a:latin typeface="Segoe UI" panose="020B0502040204020203" pitchFamily="34" charset="0"/>
                <a:cs typeface="Segoe UI" panose="020B0502040204020203" pitchFamily="34" charset="0"/>
              </a:rPr>
              <a:t>Be sure to include as many fruits and veggies as you like</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pic>
        <p:nvPicPr>
          <p:cNvPr id="3074" name="Picture 2" descr="Amazon.com: Bento Box For Adults Kids - 1600ML All-in-One Stackable Premium  Japanese Bento Lunch Box Container With Utensil, Durable Leak-proof  Eco-Friendly, Micro-Wave Dishwasher Freezer Safe (Blue): Home &amp;amp; Kitchen">
            <a:extLst>
              <a:ext uri="{FF2B5EF4-FFF2-40B4-BE49-F238E27FC236}">
                <a16:creationId xmlns:a16="http://schemas.microsoft.com/office/drawing/2014/main" id="{9A0D9F9B-489D-486E-ADE5-9B38D4EAFFE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16" b="98055" l="1851" r="97258">
                        <a14:foregroundMark x1="75257" y1="74782" x2="45922" y2="77867"/>
                        <a14:foregroundMark x1="45922" y1="77867" x2="29472" y2="87123"/>
                        <a14:foregroundMark x1="36806" y1="92555" x2="18711" y2="88263"/>
                        <a14:foregroundMark x1="18711" y1="88263" x2="16518" y2="84708"/>
                        <a14:foregroundMark x1="35024" y1="98390" x2="35024" y2="98390"/>
                        <a14:foregroundMark x1="81905" y1="65929" x2="81905" y2="65929"/>
                        <a14:foregroundMark x1="77313" y1="64185" x2="81220" y2="67606"/>
                        <a14:foregroundMark x1="80809" y1="62844" x2="80809" y2="62844"/>
                        <a14:foregroundMark x1="74572" y1="53253" x2="31254" y2="66600"/>
                        <a14:foregroundMark x1="31254" y1="66600" x2="24195" y2="64856"/>
                        <a14:foregroundMark x1="38931" y1="71697" x2="70939" y2="65325"/>
                        <a14:foregroundMark x1="70939" y1="65325" x2="77313" y2="59423"/>
                        <a14:foregroundMark x1="9870" y1="39235" x2="44825" y2="21797"/>
                        <a14:foregroundMark x1="1851" y1="40577" x2="1851" y2="40577"/>
                        <a14:foregroundMark x1="30500" y1="63179" x2="38931" y2="62173"/>
                        <a14:foregroundMark x1="42769" y1="87793" x2="50103" y2="78538"/>
                        <a14:foregroundMark x1="19671" y1="77532" x2="31803" y2="86452"/>
                        <a14:foregroundMark x1="31803" y1="86452" x2="40987" y2="87793"/>
                        <a14:foregroundMark x1="52159" y1="68612" x2="59904" y2="79209"/>
                        <a14:foregroundMark x1="75257" y1="9457" x2="46470" y2="21797"/>
                        <a14:foregroundMark x1="46470" y1="21797" x2="45922" y2="21797"/>
                        <a14:foregroundMark x1="65456" y1="6372" x2="71419" y2="5366"/>
                        <a14:foregroundMark x1="31528" y1="32394" x2="37834" y2="34809"/>
                        <a14:foregroundMark x1="36121" y1="34474" x2="62440" y2="34138"/>
                        <a14:foregroundMark x1="62440" y1="34138" x2="70733" y2="23139"/>
                        <a14:foregroundMark x1="58465" y1="26559" x2="50103" y2="33065"/>
                        <a14:foregroundMark x1="79781" y1="20791" x2="41672" y2="31053"/>
                        <a14:foregroundMark x1="22824" y1="25218" x2="21110" y2="19048"/>
                        <a14:foregroundMark x1="21796" y1="18042" x2="64428" y2="4359"/>
                        <a14:foregroundMark x1="65113" y1="2616" x2="69842" y2="27163"/>
                        <a14:foregroundMark x1="69842" y1="27163" x2="67238" y2="31388"/>
                        <a14:foregroundMark x1="73132" y1="49162" x2="76971" y2="55667"/>
                        <a14:foregroundMark x1="42015" y1="60765" x2="38931" y2="76794"/>
                        <a14:foregroundMark x1="38931" y1="76794" x2="39273" y2="76861"/>
                        <a14:foregroundMark x1="92049" y1="10530" x2="92049" y2="10530"/>
                        <a14:foregroundMark x1="97258" y1="14956" x2="97258" y2="14956"/>
                      </a14:backgroundRemoval>
                    </a14:imgEffect>
                  </a14:imgLayer>
                </a14:imgProps>
              </a:ext>
              <a:ext uri="{28A0092B-C50C-407E-A947-70E740481C1C}">
                <a14:useLocalDpi xmlns:a14="http://schemas.microsoft.com/office/drawing/2010/main" val="0"/>
              </a:ext>
            </a:extLst>
          </a:blip>
          <a:srcRect/>
          <a:stretch>
            <a:fillRect/>
          </a:stretch>
        </p:blipFill>
        <p:spPr bwMode="auto">
          <a:xfrm>
            <a:off x="7276388" y="1949344"/>
            <a:ext cx="3354388" cy="3428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916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4" y="767551"/>
            <a:ext cx="1105879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Segoe UI" panose="020B0502040204020203" pitchFamily="34" charset="0"/>
                <a:cs typeface="Segoe UI" panose="020B0502040204020203" pitchFamily="34" charset="0"/>
              </a:rPr>
              <a:t>Fruits/Vegetables</a:t>
            </a:r>
          </a:p>
        </p:txBody>
      </p:sp>
      <p:sp>
        <p:nvSpPr>
          <p:cNvPr id="3" name="Content Placeholder 2"/>
          <p:cNvSpPr txBox="1">
            <a:spLocks/>
          </p:cNvSpPr>
          <p:nvPr/>
        </p:nvSpPr>
        <p:spPr>
          <a:xfrm>
            <a:off x="506178" y="1728402"/>
            <a:ext cx="3843076" cy="42241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u="sng" dirty="0">
                <a:latin typeface="Segoe UI" panose="020B0502040204020203" pitchFamily="34" charset="0"/>
                <a:cs typeface="Segoe UI" panose="020B0502040204020203" pitchFamily="34" charset="0"/>
              </a:rPr>
              <a:t>Bento Box Ideas</a:t>
            </a:r>
          </a:p>
          <a:p>
            <a:pPr lvl="1">
              <a:defRPr/>
            </a:pPr>
            <a:r>
              <a:rPr lang="en-US" altLang="en-US" sz="2800" dirty="0">
                <a:latin typeface="Segoe UI" panose="020B0502040204020203" pitchFamily="34" charset="0"/>
                <a:cs typeface="Segoe UI" panose="020B0502040204020203" pitchFamily="34" charset="0"/>
              </a:rPr>
              <a:t>Snap peas</a:t>
            </a:r>
          </a:p>
          <a:p>
            <a:pPr lvl="1">
              <a:defRPr/>
            </a:pPr>
            <a:r>
              <a:rPr lang="en-US" altLang="en-US" sz="2800" dirty="0">
                <a:latin typeface="Segoe UI" panose="020B0502040204020203" pitchFamily="34" charset="0"/>
                <a:cs typeface="Segoe UI" panose="020B0502040204020203" pitchFamily="34" charset="0"/>
              </a:rPr>
              <a:t>Carrots</a:t>
            </a:r>
          </a:p>
          <a:p>
            <a:pPr lvl="1">
              <a:defRPr/>
            </a:pPr>
            <a:r>
              <a:rPr lang="en-US" altLang="en-US" sz="2800" dirty="0">
                <a:latin typeface="Segoe UI" panose="020B0502040204020203" pitchFamily="34" charset="0"/>
                <a:cs typeface="Segoe UI" panose="020B0502040204020203" pitchFamily="34" charset="0"/>
              </a:rPr>
              <a:t>Parsnips</a:t>
            </a:r>
          </a:p>
          <a:p>
            <a:pPr lvl="1">
              <a:defRPr/>
            </a:pPr>
            <a:r>
              <a:rPr lang="en-US" altLang="en-US" sz="2800" dirty="0">
                <a:latin typeface="Segoe UI" panose="020B0502040204020203" pitchFamily="34" charset="0"/>
                <a:cs typeface="Segoe UI" panose="020B0502040204020203" pitchFamily="34" charset="0"/>
              </a:rPr>
              <a:t>Radishes</a:t>
            </a:r>
          </a:p>
          <a:p>
            <a:pPr lvl="1">
              <a:defRPr/>
            </a:pPr>
            <a:r>
              <a:rPr lang="en-US" altLang="en-US" sz="2800" dirty="0">
                <a:latin typeface="Segoe UI" panose="020B0502040204020203" pitchFamily="34" charset="0"/>
                <a:cs typeface="Segoe UI" panose="020B0502040204020203" pitchFamily="34" charset="0"/>
              </a:rPr>
              <a:t>Cucumber slices</a:t>
            </a:r>
          </a:p>
          <a:p>
            <a:pPr lvl="1">
              <a:defRPr/>
            </a:pPr>
            <a:r>
              <a:rPr lang="en-US" altLang="en-US" sz="2800" dirty="0">
                <a:latin typeface="Segoe UI" panose="020B0502040204020203" pitchFamily="34" charset="0"/>
                <a:cs typeface="Segoe UI" panose="020B0502040204020203" pitchFamily="34" charset="0"/>
              </a:rPr>
              <a:t>Melon pieces</a:t>
            </a:r>
          </a:p>
          <a:p>
            <a:pPr lvl="1">
              <a:defRPr/>
            </a:pPr>
            <a:r>
              <a:rPr lang="en-US" altLang="en-US" sz="2800" dirty="0">
                <a:latin typeface="Segoe UI" panose="020B0502040204020203" pitchFamily="34" charset="0"/>
                <a:cs typeface="Segoe UI" panose="020B0502040204020203" pitchFamily="34" charset="0"/>
              </a:rPr>
              <a:t>Citrus slices</a:t>
            </a:r>
          </a:p>
          <a:p>
            <a:pPr lvl="1">
              <a:defRPr/>
            </a:pPr>
            <a:r>
              <a:rPr lang="en-US" altLang="en-US" sz="2800" dirty="0">
                <a:latin typeface="Segoe UI" panose="020B0502040204020203" pitchFamily="34" charset="0"/>
                <a:cs typeface="Segoe UI" panose="020B0502040204020203" pitchFamily="34" charset="0"/>
              </a:rPr>
              <a:t>Berries</a:t>
            </a:r>
          </a:p>
        </p:txBody>
      </p:sp>
      <p:cxnSp>
        <p:nvCxnSpPr>
          <p:cNvPr id="4" name="Straight Connector 3"/>
          <p:cNvCxnSpPr/>
          <p:nvPr/>
        </p:nvCxnSpPr>
        <p:spPr>
          <a:xfrm flipV="1">
            <a:off x="627020" y="1534886"/>
            <a:ext cx="10937965" cy="13063"/>
          </a:xfrm>
          <a:prstGeom prst="line">
            <a:avLst/>
          </a:prstGeom>
          <a:ln w="38100">
            <a:solidFill>
              <a:srgbClr val="00803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B6D970-7806-4DFB-BCF6-D2E9024EAF0E}"/>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6" y="0"/>
            <a:ext cx="12192006" cy="539262"/>
          </a:xfrm>
          <a:prstGeom prst="rect">
            <a:avLst/>
          </a:prstGeom>
        </p:spPr>
      </p:pic>
      <p:pic>
        <p:nvPicPr>
          <p:cNvPr id="11" name="Picture 10">
            <a:extLst>
              <a:ext uri="{FF2B5EF4-FFF2-40B4-BE49-F238E27FC236}">
                <a16:creationId xmlns:a16="http://schemas.microsoft.com/office/drawing/2014/main" id="{A72FB284-E2C2-42E3-9B23-A6C28FB86075}"/>
              </a:ext>
            </a:extLst>
          </p:cNvPr>
          <p:cNvPicPr>
            <a:picLocks noChangeAspect="1"/>
          </p:cNvPicPr>
          <p:nvPr/>
        </p:nvPicPr>
        <p:blipFill rotWithShape="1">
          <a:blip r:embed="rId4">
            <a:extLst>
              <a:ext uri="{28A0092B-C50C-407E-A947-70E740481C1C}">
                <a14:useLocalDpi xmlns:a14="http://schemas.microsoft.com/office/drawing/2010/main" val="0"/>
              </a:ext>
            </a:extLst>
          </a:blip>
          <a:srcRect t="7693" b="10256"/>
          <a:stretch/>
        </p:blipFill>
        <p:spPr>
          <a:xfrm>
            <a:off x="0" y="6107722"/>
            <a:ext cx="12192006" cy="750278"/>
          </a:xfrm>
          <a:prstGeom prst="rect">
            <a:avLst/>
          </a:prstGeom>
        </p:spPr>
      </p:pic>
      <p:sp>
        <p:nvSpPr>
          <p:cNvPr id="7" name="Content Placeholder 2">
            <a:extLst>
              <a:ext uri="{FF2B5EF4-FFF2-40B4-BE49-F238E27FC236}">
                <a16:creationId xmlns:a16="http://schemas.microsoft.com/office/drawing/2014/main" id="{98D8CA20-97D0-4E80-BDD4-CDEE627ED4DE}"/>
              </a:ext>
            </a:extLst>
          </p:cNvPr>
          <p:cNvSpPr txBox="1">
            <a:spLocks/>
          </p:cNvSpPr>
          <p:nvPr/>
        </p:nvSpPr>
        <p:spPr>
          <a:xfrm>
            <a:off x="4714771" y="1728402"/>
            <a:ext cx="4687137" cy="42241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u="sng" dirty="0">
                <a:latin typeface="Segoe UI" panose="020B0502040204020203" pitchFamily="34" charset="0"/>
                <a:cs typeface="Segoe UI" panose="020B0502040204020203" pitchFamily="34" charset="0"/>
              </a:rPr>
              <a:t>Salad Ideas</a:t>
            </a:r>
          </a:p>
          <a:p>
            <a:pPr marL="0" indent="0">
              <a:buNone/>
              <a:defRPr/>
            </a:pPr>
            <a:r>
              <a:rPr lang="en-US" altLang="en-US" dirty="0">
                <a:latin typeface="Segoe UI" panose="020B0502040204020203" pitchFamily="34" charset="0"/>
                <a:cs typeface="Segoe UI" panose="020B0502040204020203" pitchFamily="34" charset="0"/>
              </a:rPr>
              <a:t>Mixed Greens topped with</a:t>
            </a:r>
          </a:p>
          <a:p>
            <a:pPr>
              <a:defRPr/>
            </a:pPr>
            <a:r>
              <a:rPr lang="en-US" altLang="en-US" dirty="0">
                <a:latin typeface="Segoe UI" panose="020B0502040204020203" pitchFamily="34" charset="0"/>
                <a:cs typeface="Segoe UI" panose="020B0502040204020203" pitchFamily="34" charset="0"/>
              </a:rPr>
              <a:t>Black beans/corn/salsa</a:t>
            </a:r>
          </a:p>
          <a:p>
            <a:pPr>
              <a:defRPr/>
            </a:pPr>
            <a:r>
              <a:rPr lang="en-US" altLang="en-US" dirty="0">
                <a:latin typeface="Segoe UI" panose="020B0502040204020203" pitchFamily="34" charset="0"/>
                <a:cs typeface="Segoe UI" panose="020B0502040204020203" pitchFamily="34" charset="0"/>
              </a:rPr>
              <a:t>Artichokes, sundried tomatoes, and broccoli</a:t>
            </a:r>
          </a:p>
          <a:p>
            <a:pPr>
              <a:defRPr/>
            </a:pPr>
            <a:r>
              <a:rPr lang="en-US" altLang="en-US" dirty="0">
                <a:latin typeface="Segoe UI" panose="020B0502040204020203" pitchFamily="34" charset="0"/>
                <a:cs typeface="Segoe UI" panose="020B0502040204020203" pitchFamily="34" charset="0"/>
              </a:rPr>
              <a:t>Hummus, sunflower seeds, cucumbers, and tomatoes</a:t>
            </a:r>
          </a:p>
          <a:p>
            <a:pPr>
              <a:defRPr/>
            </a:pPr>
            <a:r>
              <a:rPr lang="en-US" altLang="en-US" dirty="0">
                <a:latin typeface="Segoe UI" panose="020B0502040204020203" pitchFamily="34" charset="0"/>
                <a:cs typeface="Segoe UI" panose="020B0502040204020203" pitchFamily="34" charset="0"/>
              </a:rPr>
              <a:t>Goat cheese, beets, walnuts</a:t>
            </a:r>
          </a:p>
          <a:p>
            <a:pPr marL="0" indent="0">
              <a:buNone/>
              <a:defRPr/>
            </a:pPr>
            <a:endParaRPr lang="en-US" altLang="en-US" dirty="0">
              <a:latin typeface="Segoe UI" panose="020B0502040204020203" pitchFamily="34" charset="0"/>
              <a:cs typeface="Segoe UI" panose="020B0502040204020203" pitchFamily="34" charset="0"/>
            </a:endParaRPr>
          </a:p>
        </p:txBody>
      </p:sp>
      <p:pic>
        <p:nvPicPr>
          <p:cNvPr id="4098" name="Picture 2" descr="Fruits, Vegetables, Artichoke, Banana, Berries, Cabbage - Healthy Food  Cartoon Transparent Clipart (#1240223) - PikPng">
            <a:extLst>
              <a:ext uri="{FF2B5EF4-FFF2-40B4-BE49-F238E27FC236}">
                <a16:creationId xmlns:a16="http://schemas.microsoft.com/office/drawing/2014/main" id="{2CDA27FA-6706-4BCC-8B65-BAA4CD08A24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271" b="93921" l="6667" r="95238">
                        <a14:foregroundMark x1="9881" y1="31155" x2="9881" y2="31155"/>
                        <a14:foregroundMark x1="6667" y1="32371" x2="6667" y2="32371"/>
                        <a14:foregroundMark x1="10000" y1="41641" x2="13571" y2="53343"/>
                        <a14:foregroundMark x1="12500" y1="62462" x2="12500" y2="62462"/>
                        <a14:foregroundMark x1="30357" y1="82523" x2="40714" y2="83739"/>
                        <a14:foregroundMark x1="40714" y1="83739" x2="44286" y2="83587"/>
                        <a14:foregroundMark x1="63810" y1="91793" x2="65000" y2="90122"/>
                        <a14:foregroundMark x1="67381" y1="91793" x2="71071" y2="90426"/>
                        <a14:foregroundMark x1="79048" y1="92401" x2="79048" y2="92401"/>
                        <a14:foregroundMark x1="82500" y1="87386" x2="88214" y2="79787"/>
                        <a14:foregroundMark x1="88214" y1="79787" x2="90476" y2="69605"/>
                        <a14:foregroundMark x1="95238" y1="49696" x2="95476" y2="53647"/>
                        <a14:foregroundMark x1="40952" y1="92553" x2="40952" y2="92553"/>
                        <a14:foregroundMark x1="70119" y1="93921" x2="70119" y2="93921"/>
                        <a14:foregroundMark x1="31548" y1="9574" x2="31548" y2="9574"/>
                        <a14:backgroundMark x1="74762" y1="81763" x2="74762" y2="81763"/>
                        <a14:backgroundMark x1="57024" y1="89818" x2="57024" y2="89818"/>
                        <a14:backgroundMark x1="50476" y1="91489" x2="50476" y2="91489"/>
                        <a14:backgroundMark x1="48333" y1="92249" x2="48333" y2="92249"/>
                        <a14:backgroundMark x1="86667" y1="89514" x2="86667" y2="89514"/>
                      </a14:backgroundRemoval>
                    </a14:imgEffect>
                  </a14:imgLayer>
                </a14:imgProps>
              </a:ext>
              <a:ext uri="{28A0092B-C50C-407E-A947-70E740481C1C}">
                <a14:useLocalDpi xmlns:a14="http://schemas.microsoft.com/office/drawing/2010/main" val="0"/>
              </a:ext>
            </a:extLst>
          </a:blip>
          <a:srcRect/>
          <a:stretch>
            <a:fillRect/>
          </a:stretch>
        </p:blipFill>
        <p:spPr bwMode="auto">
          <a:xfrm>
            <a:off x="8721797" y="539262"/>
            <a:ext cx="3355074" cy="262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906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6378</TotalTime>
  <Words>2089</Words>
  <Application>Microsoft Office PowerPoint</Application>
  <PresentationFormat>Widescreen</PresentationFormat>
  <Paragraphs>256</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Courier New</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Probert</dc:creator>
  <cp:lastModifiedBy>Lori Edmunds</cp:lastModifiedBy>
  <cp:revision>132</cp:revision>
  <cp:lastPrinted>2020-12-22T14:53:46Z</cp:lastPrinted>
  <dcterms:created xsi:type="dcterms:W3CDTF">2020-12-22T14:53:14Z</dcterms:created>
  <dcterms:modified xsi:type="dcterms:W3CDTF">2021-08-23T18:41:02Z</dcterms:modified>
</cp:coreProperties>
</file>