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25" r:id="rId3"/>
    <p:sldId id="326" r:id="rId4"/>
    <p:sldId id="327" r:id="rId5"/>
    <p:sldId id="328" r:id="rId6"/>
    <p:sldId id="329" r:id="rId7"/>
    <p:sldId id="330" r:id="rId8"/>
    <p:sldId id="331" r:id="rId9"/>
    <p:sldId id="332" r:id="rId10"/>
    <p:sldId id="333" r:id="rId11"/>
    <p:sldId id="334" r:id="rId12"/>
    <p:sldId id="335" r:id="rId13"/>
    <p:sldId id="336" r:id="rId14"/>
    <p:sldId id="338" r:id="rId15"/>
    <p:sldId id="339" r:id="rId16"/>
    <p:sldId id="340" r:id="rId17"/>
    <p:sldId id="289"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66E"/>
    <a:srgbClr val="006298"/>
    <a:srgbClr val="6CBE4C"/>
    <a:srgbClr val="CB6CE6"/>
    <a:srgbClr val="791993"/>
    <a:srgbClr val="6E9DD3"/>
    <a:srgbClr val="9F1D20"/>
    <a:srgbClr val="FF8888"/>
    <a:srgbClr val="388DFF"/>
    <a:srgbClr val="43A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4667" autoAdjust="0"/>
  </p:normalViewPr>
  <p:slideViewPr>
    <p:cSldViewPr snapToGrid="0">
      <p:cViewPr varScale="1">
        <p:scale>
          <a:sx n="76" d="100"/>
          <a:sy n="76" d="100"/>
        </p:scale>
        <p:origin x="3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E094352-3A46-4873-9358-C5ABED72E7A2}" type="datetimeFigureOut">
              <a:rPr lang="en-US" smtClean="0"/>
              <a:t>10/26/2022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6A392502-4BDC-4258-ABFE-952C69E69671}" type="slidenum">
              <a:rPr lang="en-US" smtClean="0"/>
              <a:t>‹#›</a:t>
            </a:fld>
            <a:endParaRPr lang="en-US"/>
          </a:p>
        </p:txBody>
      </p:sp>
    </p:spTree>
    <p:extLst>
      <p:ext uri="{BB962C8B-B14F-4D97-AF65-F5344CB8AC3E}">
        <p14:creationId xmlns:p14="http://schemas.microsoft.com/office/powerpoint/2010/main" val="270700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a:t>
            </a:fld>
            <a:endParaRPr lang="en-US"/>
          </a:p>
        </p:txBody>
      </p:sp>
    </p:spTree>
    <p:extLst>
      <p:ext uri="{BB962C8B-B14F-4D97-AF65-F5344CB8AC3E}">
        <p14:creationId xmlns:p14="http://schemas.microsoft.com/office/powerpoint/2010/main" val="215787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Diet trials</a:t>
            </a:r>
            <a:r>
              <a:rPr lang="en-US" baseline="0" dirty="0"/>
              <a:t> are hard to do effectively because it requires close control of all aspects in the diet. Thus making it easier to do in mice, compared to humans.</a:t>
            </a:r>
            <a:endParaRPr lang="en-US" dirty="0"/>
          </a:p>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10</a:t>
            </a:fld>
            <a:endParaRPr lang="en-US"/>
          </a:p>
        </p:txBody>
      </p:sp>
    </p:spTree>
    <p:extLst>
      <p:ext uri="{BB962C8B-B14F-4D97-AF65-F5344CB8AC3E}">
        <p14:creationId xmlns:p14="http://schemas.microsoft.com/office/powerpoint/2010/main" val="221384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11</a:t>
            </a:fld>
            <a:endParaRPr lang="en-US"/>
          </a:p>
        </p:txBody>
      </p:sp>
    </p:spTree>
    <p:extLst>
      <p:ext uri="{BB962C8B-B14F-4D97-AF65-F5344CB8AC3E}">
        <p14:creationId xmlns:p14="http://schemas.microsoft.com/office/powerpoint/2010/main" val="167297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12</a:t>
            </a:fld>
            <a:endParaRPr lang="en-US"/>
          </a:p>
        </p:txBody>
      </p:sp>
    </p:spTree>
    <p:extLst>
      <p:ext uri="{BB962C8B-B14F-4D97-AF65-F5344CB8AC3E}">
        <p14:creationId xmlns:p14="http://schemas.microsoft.com/office/powerpoint/2010/main" val="265687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13</a:t>
            </a:fld>
            <a:endParaRPr lang="en-US"/>
          </a:p>
        </p:txBody>
      </p:sp>
    </p:spTree>
    <p:extLst>
      <p:ext uri="{BB962C8B-B14F-4D97-AF65-F5344CB8AC3E}">
        <p14:creationId xmlns:p14="http://schemas.microsoft.com/office/powerpoint/2010/main" val="169094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14</a:t>
            </a:fld>
            <a:endParaRPr lang="en-US"/>
          </a:p>
        </p:txBody>
      </p:sp>
    </p:spTree>
    <p:extLst>
      <p:ext uri="{BB962C8B-B14F-4D97-AF65-F5344CB8AC3E}">
        <p14:creationId xmlns:p14="http://schemas.microsoft.com/office/powerpoint/2010/main" val="138386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15</a:t>
            </a:fld>
            <a:endParaRPr lang="en-US"/>
          </a:p>
        </p:txBody>
      </p:sp>
    </p:spTree>
    <p:extLst>
      <p:ext uri="{BB962C8B-B14F-4D97-AF65-F5344CB8AC3E}">
        <p14:creationId xmlns:p14="http://schemas.microsoft.com/office/powerpoint/2010/main" val="356687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16</a:t>
            </a:fld>
            <a:endParaRPr lang="en-US"/>
          </a:p>
        </p:txBody>
      </p:sp>
    </p:spTree>
    <p:extLst>
      <p:ext uri="{BB962C8B-B14F-4D97-AF65-F5344CB8AC3E}">
        <p14:creationId xmlns:p14="http://schemas.microsoft.com/office/powerpoint/2010/main" val="40524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17</a:t>
            </a:fld>
            <a:endParaRPr lang="en-US"/>
          </a:p>
        </p:txBody>
      </p:sp>
    </p:spTree>
    <p:extLst>
      <p:ext uri="{BB962C8B-B14F-4D97-AF65-F5344CB8AC3E}">
        <p14:creationId xmlns:p14="http://schemas.microsoft.com/office/powerpoint/2010/main" val="3496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a:t>
            </a:r>
            <a:r>
              <a:rPr lang="en-US" baseline="0" dirty="0"/>
              <a:t> fact: Sloths have the slowest metabolism out of all mammals.</a:t>
            </a:r>
            <a:endParaRPr lang="en-US" dirty="0"/>
          </a:p>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2</a:t>
            </a:fld>
            <a:endParaRPr lang="en-US"/>
          </a:p>
        </p:txBody>
      </p:sp>
    </p:spTree>
    <p:extLst>
      <p:ext uri="{BB962C8B-B14F-4D97-AF65-F5344CB8AC3E}">
        <p14:creationId xmlns:p14="http://schemas.microsoft.com/office/powerpoint/2010/main" val="357770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3</a:t>
            </a:fld>
            <a:endParaRPr lang="en-US"/>
          </a:p>
        </p:txBody>
      </p:sp>
    </p:spTree>
    <p:extLst>
      <p:ext uri="{BB962C8B-B14F-4D97-AF65-F5344CB8AC3E}">
        <p14:creationId xmlns:p14="http://schemas.microsoft.com/office/powerpoint/2010/main" val="169762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4</a:t>
            </a:fld>
            <a:endParaRPr lang="en-US"/>
          </a:p>
        </p:txBody>
      </p:sp>
    </p:spTree>
    <p:extLst>
      <p:ext uri="{BB962C8B-B14F-4D97-AF65-F5344CB8AC3E}">
        <p14:creationId xmlns:p14="http://schemas.microsoft.com/office/powerpoint/2010/main" val="229233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5</a:t>
            </a:fld>
            <a:endParaRPr lang="en-US"/>
          </a:p>
        </p:txBody>
      </p:sp>
    </p:spTree>
    <p:extLst>
      <p:ext uri="{BB962C8B-B14F-4D97-AF65-F5344CB8AC3E}">
        <p14:creationId xmlns:p14="http://schemas.microsoft.com/office/powerpoint/2010/main" val="38550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6</a:t>
            </a:fld>
            <a:endParaRPr lang="en-US"/>
          </a:p>
        </p:txBody>
      </p:sp>
    </p:spTree>
    <p:extLst>
      <p:ext uri="{BB962C8B-B14F-4D97-AF65-F5344CB8AC3E}">
        <p14:creationId xmlns:p14="http://schemas.microsoft.com/office/powerpoint/2010/main" val="299594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QR code using mobile device to access the calculator</a:t>
            </a:r>
          </a:p>
        </p:txBody>
      </p:sp>
      <p:sp>
        <p:nvSpPr>
          <p:cNvPr id="4" name="Slide Number Placeholder 3"/>
          <p:cNvSpPr>
            <a:spLocks noGrp="1"/>
          </p:cNvSpPr>
          <p:nvPr>
            <p:ph type="sldNum" sz="quarter" idx="10"/>
          </p:nvPr>
        </p:nvSpPr>
        <p:spPr/>
        <p:txBody>
          <a:bodyPr/>
          <a:lstStyle/>
          <a:p>
            <a:fld id="{6A392502-4BDC-4258-ABFE-952C69E69671}" type="slidenum">
              <a:rPr lang="en-US" smtClean="0"/>
              <a:t>7</a:t>
            </a:fld>
            <a:endParaRPr lang="en-US"/>
          </a:p>
        </p:txBody>
      </p:sp>
    </p:spTree>
    <p:extLst>
      <p:ext uri="{BB962C8B-B14F-4D97-AF65-F5344CB8AC3E}">
        <p14:creationId xmlns:p14="http://schemas.microsoft.com/office/powerpoint/2010/main" val="355573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8</a:t>
            </a:fld>
            <a:endParaRPr lang="en-US"/>
          </a:p>
        </p:txBody>
      </p:sp>
    </p:spTree>
    <p:extLst>
      <p:ext uri="{BB962C8B-B14F-4D97-AF65-F5344CB8AC3E}">
        <p14:creationId xmlns:p14="http://schemas.microsoft.com/office/powerpoint/2010/main" val="416754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92502-4BDC-4258-ABFE-952C69E69671}" type="slidenum">
              <a:rPr lang="en-US" smtClean="0"/>
              <a:t>9</a:t>
            </a:fld>
            <a:endParaRPr lang="en-US"/>
          </a:p>
        </p:txBody>
      </p:sp>
    </p:spTree>
    <p:extLst>
      <p:ext uri="{BB962C8B-B14F-4D97-AF65-F5344CB8AC3E}">
        <p14:creationId xmlns:p14="http://schemas.microsoft.com/office/powerpoint/2010/main" val="185303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2BBFAA-21EF-4670-B824-6DF44FE956BC}"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37450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BBFAA-21EF-4670-B824-6DF44FE956BC}"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247113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BBFAA-21EF-4670-B824-6DF44FE956BC}"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311566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BBFAA-21EF-4670-B824-6DF44FE956BC}"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52148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BBFAA-21EF-4670-B824-6DF44FE956BC}"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90565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2BBFAA-21EF-4670-B824-6DF44FE956BC}"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53499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2BBFAA-21EF-4670-B824-6DF44FE956BC}"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39596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2BBFAA-21EF-4670-B824-6DF44FE956BC}"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95026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BBFAA-21EF-4670-B824-6DF44FE956BC}"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04555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BBFAA-21EF-4670-B824-6DF44FE956BC}"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63033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BBFAA-21EF-4670-B824-6DF44FE956BC}"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A1F70-730A-477A-B48E-E550248F51D3}" type="slidenum">
              <a:rPr lang="en-US" smtClean="0"/>
              <a:t>‹#›</a:t>
            </a:fld>
            <a:endParaRPr lang="en-US"/>
          </a:p>
        </p:txBody>
      </p:sp>
    </p:spTree>
    <p:extLst>
      <p:ext uri="{BB962C8B-B14F-4D97-AF65-F5344CB8AC3E}">
        <p14:creationId xmlns:p14="http://schemas.microsoft.com/office/powerpoint/2010/main" val="114334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BBFAA-21EF-4670-B824-6DF44FE956BC}" type="datetimeFigureOut">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A1F70-730A-477A-B48E-E550248F51D3}" type="slidenum">
              <a:rPr lang="en-US" smtClean="0"/>
              <a:t>‹#›</a:t>
            </a:fld>
            <a:endParaRPr lang="en-US"/>
          </a:p>
        </p:txBody>
      </p:sp>
    </p:spTree>
    <p:extLst>
      <p:ext uri="{BB962C8B-B14F-4D97-AF65-F5344CB8AC3E}">
        <p14:creationId xmlns:p14="http://schemas.microsoft.com/office/powerpoint/2010/main" val="2396248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ww.bcm.edu/cnrc-apps/caloriesneed.cf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72837" y="1529365"/>
            <a:ext cx="9246325" cy="2044151"/>
          </a:xfrm>
          <a:prstGeom prst="rect">
            <a:avLst/>
          </a:prstGeom>
          <a:noFill/>
          <a:ln w="76200">
            <a:solidFill>
              <a:srgbClr val="4E466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E9DD3"/>
              </a:solidFill>
            </a:endParaRPr>
          </a:p>
        </p:txBody>
      </p:sp>
      <p:sp>
        <p:nvSpPr>
          <p:cNvPr id="9" name="Title 1"/>
          <p:cNvSpPr txBox="1">
            <a:spLocks/>
          </p:cNvSpPr>
          <p:nvPr/>
        </p:nvSpPr>
        <p:spPr>
          <a:xfrm>
            <a:off x="1472837" y="1831130"/>
            <a:ext cx="9144000" cy="34975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b="1" dirty="0">
                <a:latin typeface="Segoe UI" panose="020B0502040204020203" pitchFamily="34" charset="0"/>
                <a:cs typeface="Segoe UI" panose="020B0502040204020203" pitchFamily="34" charset="0"/>
              </a:rPr>
              <a:t>What is Metabolism and </a:t>
            </a:r>
          </a:p>
          <a:p>
            <a:pPr algn="ctr">
              <a:spcAft>
                <a:spcPts val="1200"/>
              </a:spcAft>
            </a:pPr>
            <a:r>
              <a:rPr lang="en-US" b="1" dirty="0">
                <a:latin typeface="Segoe UI" panose="020B0502040204020203" pitchFamily="34" charset="0"/>
                <a:cs typeface="Segoe UI" panose="020B0502040204020203" pitchFamily="34" charset="0"/>
              </a:rPr>
              <a:t>Can I Change It?</a:t>
            </a:r>
          </a:p>
          <a:p>
            <a:pPr algn="ctr">
              <a:spcAft>
                <a:spcPts val="1200"/>
              </a:spcAft>
            </a:pPr>
            <a:endParaRPr lang="en-US" sz="4800" b="1" dirty="0">
              <a:latin typeface="Segoe UI" panose="020B0502040204020203" pitchFamily="34" charset="0"/>
              <a:cs typeface="Segoe UI" panose="020B0502040204020203" pitchFamily="34" charset="0"/>
            </a:endParaRPr>
          </a:p>
          <a:p>
            <a:pPr algn="ctr">
              <a:spcAft>
                <a:spcPts val="1200"/>
              </a:spcAft>
            </a:pPr>
            <a:r>
              <a:rPr lang="en-US" sz="2400" dirty="0">
                <a:latin typeface="Segoe UI" panose="020B0502040204020203" pitchFamily="34" charset="0"/>
                <a:cs typeface="Segoe UI" panose="020B0502040204020203" pitchFamily="34" charset="0"/>
              </a:rPr>
              <a:t>AultCare Wellness</a:t>
            </a:r>
          </a:p>
        </p:txBody>
      </p:sp>
      <p:pic>
        <p:nvPicPr>
          <p:cNvPr id="2" name="Picture 1">
            <a:extLst>
              <a:ext uri="{FF2B5EF4-FFF2-40B4-BE49-F238E27FC236}">
                <a16:creationId xmlns:a16="http://schemas.microsoft.com/office/drawing/2014/main" id="{0290C6C5-13E0-4A23-8A02-E0A9D2CBBCCE}"/>
              </a:ext>
            </a:extLst>
          </p:cNvPr>
          <p:cNvPicPr>
            <a:picLocks noChangeAspect="1"/>
          </p:cNvPicPr>
          <p:nvPr/>
        </p:nvPicPr>
        <p:blipFill rotWithShape="1">
          <a:blip r:embed="rId3"/>
          <a:srcRect t="11539" b="11539"/>
          <a:stretch/>
        </p:blipFill>
        <p:spPr>
          <a:xfrm>
            <a:off x="0" y="6154616"/>
            <a:ext cx="12192000" cy="703384"/>
          </a:xfrm>
          <a:prstGeom prst="rect">
            <a:avLst/>
          </a:prstGeom>
        </p:spPr>
      </p:pic>
      <p:pic>
        <p:nvPicPr>
          <p:cNvPr id="6" name="Picture 5">
            <a:extLst>
              <a:ext uri="{FF2B5EF4-FFF2-40B4-BE49-F238E27FC236}">
                <a16:creationId xmlns:a16="http://schemas.microsoft.com/office/drawing/2014/main" id="{40CA2977-78E4-44A4-B73F-6510813F649D}"/>
              </a:ext>
            </a:extLst>
          </p:cNvPr>
          <p:cNvPicPr>
            <a:picLocks noChangeAspect="1"/>
          </p:cNvPicPr>
          <p:nvPr/>
        </p:nvPicPr>
        <p:blipFill rotWithShape="1">
          <a:blip r:embed="rId4"/>
          <a:srcRect t="34968" b="-11891"/>
          <a:stretch/>
        </p:blipFill>
        <p:spPr>
          <a:xfrm>
            <a:off x="-6" y="-50035"/>
            <a:ext cx="12192000" cy="703384"/>
          </a:xfrm>
          <a:prstGeom prst="rect">
            <a:avLst/>
          </a:prstGeom>
        </p:spPr>
      </p:pic>
    </p:spTree>
    <p:extLst>
      <p:ext uri="{BB962C8B-B14F-4D97-AF65-F5344CB8AC3E}">
        <p14:creationId xmlns:p14="http://schemas.microsoft.com/office/powerpoint/2010/main" val="303354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2520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Can I Increase my Metabolism? </a:t>
            </a:r>
            <a:r>
              <a:rPr lang="en-US" i="1" dirty="0">
                <a:latin typeface="Segoe UI" panose="020B0502040204020203" pitchFamily="34" charset="0"/>
                <a:cs typeface="Segoe UI" panose="020B0502040204020203" pitchFamily="34" charset="0"/>
              </a:rPr>
              <a:t>continued</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2" y="1717899"/>
            <a:ext cx="7403296" cy="3416320"/>
          </a:xfrm>
          <a:prstGeom prst="rect">
            <a:avLst/>
          </a:prstGeom>
        </p:spPr>
        <p:txBody>
          <a:bodyPr wrap="square">
            <a:spAutoFit/>
          </a:bodyPr>
          <a:lstStyle/>
          <a:p>
            <a:pPr>
              <a:spcAft>
                <a:spcPts val="1200"/>
              </a:spcAft>
            </a:pPr>
            <a:r>
              <a:rPr lang="en-US" sz="2800" i="1" dirty="0">
                <a:latin typeface="Segoe UI" panose="020B0502040204020203" pitchFamily="34" charset="0"/>
                <a:cs typeface="Segoe UI" panose="020B0502040204020203" pitchFamily="34" charset="0"/>
              </a:rPr>
              <a:t>What about eating spicy foods?</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Diet trials have been done using the compound capsaicin (this is the compound that makes hot peppers hot). </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A study found that those that consumed 1 gram of cayenne pepper burned ~10 more calories over the course of 4 hours as compared to those that did not consume the pepper.</a:t>
            </a:r>
          </a:p>
        </p:txBody>
      </p:sp>
      <p:pic>
        <p:nvPicPr>
          <p:cNvPr id="9220" name="Picture 4" descr="32,322 Chili Pepper Illustrations &amp; Clip Art - iStock">
            <a:extLst>
              <a:ext uri="{FF2B5EF4-FFF2-40B4-BE49-F238E27FC236}">
                <a16:creationId xmlns:a16="http://schemas.microsoft.com/office/drawing/2014/main" id="{BA771D33-F47F-45E8-8AD1-385F86AB91A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7918468" y="1254753"/>
            <a:ext cx="4401763" cy="47178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367D17A-F8AA-48BF-94B8-FE9D1CF64F8D}"/>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CB8FA0-615F-4E1D-8E13-27F42340AE83}"/>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09B33497-7178-426E-9E08-9AB797D438D5}"/>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215128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2520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Brown Fat</a:t>
            </a:r>
            <a:endParaRPr lang="en-US" i="1" dirty="0">
              <a:latin typeface="Segoe UI" panose="020B0502040204020203" pitchFamily="34" charset="0"/>
              <a:cs typeface="Segoe UI" panose="020B0502040204020203" pitchFamily="34" charset="0"/>
            </a:endParaRP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1" y="1717899"/>
            <a:ext cx="10791266" cy="387798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Brown fat helps you to burn calories by creating heat for your body to stay warm. It also helps in regulating glucose and fat metabolism. </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This fat sits around your neck, adrenals, kidneys, and heart and contains more mitochondria than white fat. Some recent research has shown that brown fat can burn up to 5x as much fat as white fat.</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It’s important to keep this brown fat healthy by eating whole nourishing foods, exercising, or taking an ice bath. </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Capsaicin may also help in increasing the amount of brown fat in the body or by making the current brown fat more metabolically active. </a:t>
            </a:r>
          </a:p>
        </p:txBody>
      </p:sp>
      <p:cxnSp>
        <p:nvCxnSpPr>
          <p:cNvPr id="8" name="Straight Connector 7">
            <a:extLst>
              <a:ext uri="{FF2B5EF4-FFF2-40B4-BE49-F238E27FC236}">
                <a16:creationId xmlns:a16="http://schemas.microsoft.com/office/drawing/2014/main" id="{AEDC0E2F-310E-4422-AB26-6094026BCEBB}"/>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7B9B3C-5F9B-4290-95FC-2D8634A12164}"/>
              </a:ext>
            </a:extLst>
          </p:cNvPr>
          <p:cNvPicPr>
            <a:picLocks noChangeAspect="1"/>
          </p:cNvPicPr>
          <p:nvPr/>
        </p:nvPicPr>
        <p:blipFill rotWithShape="1">
          <a:blip r:embed="rId3"/>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DF08C7F2-137C-49CC-8F44-2EA4441FFB55}"/>
              </a:ext>
            </a:extLst>
          </p:cNvPr>
          <p:cNvPicPr>
            <a:picLocks noChangeAspect="1"/>
          </p:cNvPicPr>
          <p:nvPr/>
        </p:nvPicPr>
        <p:blipFill rotWithShape="1">
          <a:blip r:embed="rId4"/>
          <a:srcRect t="34968" b="-11891"/>
          <a:stretch/>
        </p:blipFill>
        <p:spPr>
          <a:xfrm>
            <a:off x="-6" y="-50035"/>
            <a:ext cx="12192000" cy="703384"/>
          </a:xfrm>
          <a:prstGeom prst="rect">
            <a:avLst/>
          </a:prstGeom>
        </p:spPr>
      </p:pic>
    </p:spTree>
    <p:extLst>
      <p:ext uri="{BB962C8B-B14F-4D97-AF65-F5344CB8AC3E}">
        <p14:creationId xmlns:p14="http://schemas.microsoft.com/office/powerpoint/2010/main" val="426652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2520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Caffeine and Green Tea</a:t>
            </a:r>
            <a:endParaRPr lang="en-US" i="1" dirty="0">
              <a:latin typeface="Segoe UI" panose="020B0502040204020203" pitchFamily="34" charset="0"/>
              <a:cs typeface="Segoe UI" panose="020B0502040204020203" pitchFamily="34" charset="0"/>
            </a:endParaRP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1" y="1717899"/>
            <a:ext cx="8376312" cy="387798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Caffeine is a stimulant so it can increase resting metabolic rate anywhere from </a:t>
            </a:r>
            <a:r>
              <a:rPr lang="en-US" sz="2400" b="1" dirty="0">
                <a:latin typeface="Segoe UI" panose="020B0502040204020203" pitchFamily="34" charset="0"/>
                <a:cs typeface="Segoe UI" panose="020B0502040204020203" pitchFamily="34" charset="0"/>
              </a:rPr>
              <a:t>3-11%.</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One trial showed that adults who consumed 100 mg of caffeine (approx. the amount of caffeine in 8 oz cup of coffee) burned an extra 79-150 kcals/day. </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Too much caffeine can lead to high BP, dehydration, anxiety, etc. </a:t>
            </a:r>
            <a:r>
              <a:rPr lang="en-US" sz="2400" i="1" dirty="0">
                <a:latin typeface="Segoe UI" panose="020B0502040204020203" pitchFamily="34" charset="0"/>
                <a:cs typeface="Segoe UI" panose="020B0502040204020203" pitchFamily="34" charset="0"/>
              </a:rPr>
              <a:t>Always consume in moderation. </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Green tea has an antioxidant (EGCG) shown to increase brown fat stores, as well. </a:t>
            </a:r>
          </a:p>
        </p:txBody>
      </p:sp>
      <p:pic>
        <p:nvPicPr>
          <p:cNvPr id="7170" name="Picture 2" descr="Green Tea Coffee Clip Art, PNG, 600x665px, Tea, Alternative Medicine, Bowl,  Coffee, Cup Download Free">
            <a:extLst>
              <a:ext uri="{FF2B5EF4-FFF2-40B4-BE49-F238E27FC236}">
                <a16:creationId xmlns:a16="http://schemas.microsoft.com/office/drawing/2014/main" id="{6068B1D9-1AA4-4491-B28C-5F72AF8C5DE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195" l="10000" r="90000">
                        <a14:foregroundMark x1="45244" y1="4211" x2="45244" y2="9173"/>
                        <a14:foregroundMark x1="48537" y1="150" x2="48537" y2="150"/>
                        <a14:foregroundMark x1="24146" y1="88271" x2="65610" y2="90977"/>
                        <a14:foregroundMark x1="65610" y1="90977" x2="71585" y2="88421"/>
                        <a14:foregroundMark x1="71585" y1="88421" x2="71829" y2="88271"/>
                        <a14:foregroundMark x1="80976" y1="83759" x2="62683" y2="83008"/>
                        <a14:foregroundMark x1="62683" y1="83008" x2="62195" y2="82857"/>
                        <a14:foregroundMark x1="59878" y1="91880" x2="42317" y2="92030"/>
                        <a14:foregroundMark x1="29512" y1="95188" x2="50000" y2="94436"/>
                        <a14:foregroundMark x1="50000" y1="94436" x2="57805" y2="95188"/>
                        <a14:foregroundMark x1="47195" y1="98195" x2="65122" y2="94436"/>
                        <a14:foregroundMark x1="71951" y1="74436" x2="71951" y2="74436"/>
                        <a14:foregroundMark x1="70244" y1="77594" x2="76829" y2="66917"/>
                        <a14:foregroundMark x1="83293" y1="43609" x2="80244" y2="56090"/>
                        <a14:foregroundMark x1="79390" y1="60451" x2="79390" y2="60451"/>
                        <a14:foregroundMark x1="79268" y1="60752" x2="79512" y2="57895"/>
                        <a14:foregroundMark x1="78415" y1="61654" x2="77439" y2="65564"/>
                        <a14:foregroundMark x1="31220" y1="77895" x2="21707" y2="64662"/>
                        <a14:foregroundMark x1="16341" y1="43008" x2="16341" y2="43008"/>
                        <a14:foregroundMark x1="18415" y1="51729" x2="18415" y2="51729"/>
                        <a14:foregroundMark x1="21220" y1="61053" x2="21220" y2="61053"/>
                        <a14:foregroundMark x1="18902" y1="56241" x2="18902" y2="56241"/>
                        <a14:foregroundMark x1="19756" y1="57293" x2="20854" y2="59248"/>
                        <a14:foregroundMark x1="16463" y1="47669" x2="18171" y2="52932"/>
                      </a14:backgroundRemoval>
                    </a14:imgEffect>
                  </a14:imgLayer>
                </a14:imgProps>
              </a:ext>
              <a:ext uri="{28A0092B-C50C-407E-A947-70E740481C1C}">
                <a14:useLocalDpi xmlns:a14="http://schemas.microsoft.com/office/drawing/2010/main" val="0"/>
              </a:ext>
            </a:extLst>
          </a:blip>
          <a:srcRect/>
          <a:stretch>
            <a:fillRect/>
          </a:stretch>
        </p:blipFill>
        <p:spPr bwMode="auto">
          <a:xfrm>
            <a:off x="8510954" y="2538913"/>
            <a:ext cx="3484039" cy="28254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EFDD094-7ED1-48D4-8188-98D0D094808C}"/>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025DA1A-D69B-457A-BF9E-ABBA91B68551}"/>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3A9BCA54-6D72-4B32-92ED-7E88DBB748AE}"/>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90355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2520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Does Metabolism Decrease with Age?</a:t>
            </a:r>
            <a:endParaRPr lang="en-US" i="1" dirty="0">
              <a:latin typeface="Segoe UI" panose="020B0502040204020203" pitchFamily="34" charset="0"/>
              <a:cs typeface="Segoe UI" panose="020B0502040204020203" pitchFamily="34" charset="0"/>
            </a:endParaRP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1" y="1717899"/>
            <a:ext cx="7977728" cy="409342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Most think metabolism starts to slow when one hits their 30s. A recent study of 6,400 people, using the Doubly Labeled Water Test, found that metabolism remains steady from your 20s-60s. It then only drops about .7% each year after that.</a:t>
            </a:r>
          </a:p>
          <a:p>
            <a:pPr marL="342900" indent="-342900">
              <a:spcAft>
                <a:spcPts val="1200"/>
              </a:spcAft>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Hormonal changes can contribute to weight fluctuations. As well as lifestyle changes that happen throughout life (sedentary jobs, busy schedules, changes in food environment, etc.).</a:t>
            </a:r>
          </a:p>
        </p:txBody>
      </p:sp>
      <p:pic>
        <p:nvPicPr>
          <p:cNvPr id="6146" name="Picture 2" descr="Premium Vector | Elderly people exercising concept.">
            <a:extLst>
              <a:ext uri="{FF2B5EF4-FFF2-40B4-BE49-F238E27FC236}">
                <a16:creationId xmlns:a16="http://schemas.microsoft.com/office/drawing/2014/main" id="{8A98FAAC-AC23-4C0C-85DD-F0F1A05C9B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9354" y="1946103"/>
            <a:ext cx="3204276" cy="32042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A550BD0-3FF6-4BA9-A42F-FB3532831DE1}"/>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915477C-DC7D-427E-9CB7-2F720B9A0A80}"/>
              </a:ext>
            </a:extLst>
          </p:cNvPr>
          <p:cNvPicPr>
            <a:picLocks noChangeAspect="1"/>
          </p:cNvPicPr>
          <p:nvPr/>
        </p:nvPicPr>
        <p:blipFill rotWithShape="1">
          <a:blip r:embed="rId4"/>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5F16C315-D320-44E7-A9C8-CF25BF744BA3}"/>
              </a:ext>
            </a:extLst>
          </p:cNvPr>
          <p:cNvPicPr>
            <a:picLocks noChangeAspect="1"/>
          </p:cNvPicPr>
          <p:nvPr/>
        </p:nvPicPr>
        <p:blipFill rotWithShape="1">
          <a:blip r:embed="rId5"/>
          <a:srcRect t="34968" b="-11891"/>
          <a:stretch/>
        </p:blipFill>
        <p:spPr>
          <a:xfrm>
            <a:off x="-6" y="-50035"/>
            <a:ext cx="12192000" cy="703384"/>
          </a:xfrm>
          <a:prstGeom prst="rect">
            <a:avLst/>
          </a:prstGeom>
        </p:spPr>
      </p:pic>
    </p:spTree>
    <p:extLst>
      <p:ext uri="{BB962C8B-B14F-4D97-AF65-F5344CB8AC3E}">
        <p14:creationId xmlns:p14="http://schemas.microsoft.com/office/powerpoint/2010/main" val="117928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6858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Other Factors to Consider with Weight Gain</a:t>
            </a:r>
            <a:endParaRPr lang="en-US" i="1" dirty="0">
              <a:latin typeface="Segoe UI" panose="020B0502040204020203" pitchFamily="34" charset="0"/>
              <a:cs typeface="Segoe UI" panose="020B0502040204020203" pitchFamily="34" charset="0"/>
            </a:endParaRP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1" y="1717899"/>
            <a:ext cx="7977728" cy="409342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Medications</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Thyroid function (a deficiency lowers RMR)</a:t>
            </a:r>
          </a:p>
          <a:p>
            <a:pPr marL="342900" indent="-342900">
              <a:spcAft>
                <a:spcPts val="12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Chronic stress (lack of sleep, over-exercising, mental pressure, or anxiety)</a:t>
            </a:r>
          </a:p>
          <a:p>
            <a:pPr marL="800100" lvl="1" indent="-342900">
              <a:spcAft>
                <a:spcPts val="1200"/>
              </a:spcAft>
              <a:buFont typeface="Wingdings" panose="05000000000000000000" pitchFamily="2" charset="2"/>
              <a:buChar char="Ø"/>
            </a:pPr>
            <a:r>
              <a:rPr lang="en-US" sz="2400" dirty="0">
                <a:latin typeface="Segoe UI" panose="020B0502040204020203" pitchFamily="34" charset="0"/>
                <a:cs typeface="Segoe UI" panose="020B0502040204020203" pitchFamily="34" charset="0"/>
              </a:rPr>
              <a:t>Decreases insulin sensitivity</a:t>
            </a:r>
          </a:p>
          <a:p>
            <a:pPr marL="800100" lvl="1" indent="-342900">
              <a:spcAft>
                <a:spcPts val="1200"/>
              </a:spcAft>
              <a:buFont typeface="Wingdings" panose="05000000000000000000" pitchFamily="2" charset="2"/>
              <a:buChar char="Ø"/>
            </a:pPr>
            <a:r>
              <a:rPr lang="en-US" sz="2400" dirty="0">
                <a:latin typeface="Segoe UI" panose="020B0502040204020203" pitchFamily="34" charset="0"/>
                <a:cs typeface="Segoe UI" panose="020B0502040204020203" pitchFamily="34" charset="0"/>
              </a:rPr>
              <a:t>Increases appetite</a:t>
            </a:r>
          </a:p>
          <a:p>
            <a:pPr marL="800100" lvl="1" indent="-342900">
              <a:spcAft>
                <a:spcPts val="1200"/>
              </a:spcAft>
              <a:buFont typeface="Wingdings" panose="05000000000000000000" pitchFamily="2" charset="2"/>
              <a:buChar char="Ø"/>
            </a:pPr>
            <a:r>
              <a:rPr lang="en-US" sz="2400" dirty="0">
                <a:latin typeface="Segoe UI" panose="020B0502040204020203" pitchFamily="34" charset="0"/>
                <a:cs typeface="Segoe UI" panose="020B0502040204020203" pitchFamily="34" charset="0"/>
              </a:rPr>
              <a:t>Raises blood pressure</a:t>
            </a:r>
          </a:p>
          <a:p>
            <a:pPr marL="800100" lvl="1" indent="-342900">
              <a:spcAft>
                <a:spcPts val="1200"/>
              </a:spcAft>
              <a:buFont typeface="Wingdings" panose="05000000000000000000" pitchFamily="2" charset="2"/>
              <a:buChar char="Ø"/>
            </a:pPr>
            <a:r>
              <a:rPr lang="en-US" sz="2400" dirty="0">
                <a:latin typeface="Segoe UI" panose="020B0502040204020203" pitchFamily="34" charset="0"/>
                <a:cs typeface="Segoe UI" panose="020B0502040204020203" pitchFamily="34" charset="0"/>
              </a:rPr>
              <a:t>Decreases immunity </a:t>
            </a:r>
          </a:p>
        </p:txBody>
      </p:sp>
      <p:pic>
        <p:nvPicPr>
          <p:cNvPr id="4098" name="Picture 2" descr="3,297 Weight Gain Stock Illustrations, Cliparts and Royalty Free Weight Gain  Vectors">
            <a:extLst>
              <a:ext uri="{FF2B5EF4-FFF2-40B4-BE49-F238E27FC236}">
                <a16:creationId xmlns:a16="http://schemas.microsoft.com/office/drawing/2014/main" id="{B713900D-CC78-4B01-BE51-642E7C7844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778" b="90000" l="10000" r="90000">
                        <a14:foregroundMark x1="60222" y1="84889" x2="49333" y2="88444"/>
                        <a14:foregroundMark x1="49333" y1="88444" x2="42444" y2="88667"/>
                        <a14:foregroundMark x1="67333" y1="11778" x2="67333" y2="11778"/>
                        <a14:foregroundMark x1="66667" y1="9556" x2="67556" y2="10889"/>
                        <a14:foregroundMark x1="69111" y1="10000" x2="68222" y2="12889"/>
                        <a14:foregroundMark x1="68000" y1="9111" x2="65778" y2="11556"/>
                        <a14:foregroundMark x1="58667" y1="16000" x2="55778" y2="14222"/>
                        <a14:foregroundMark x1="46222" y1="9111" x2="42889" y2="7778"/>
                        <a14:foregroundMark x1="46222" y1="8889" x2="47778" y2="9333"/>
                      </a14:backgroundRemoval>
                    </a14:imgEffect>
                  </a14:imgLayer>
                </a14:imgProps>
              </a:ext>
              <a:ext uri="{28A0092B-C50C-407E-A947-70E740481C1C}">
                <a14:useLocalDpi xmlns:a14="http://schemas.microsoft.com/office/drawing/2010/main" val="0"/>
              </a:ext>
            </a:extLst>
          </a:blip>
          <a:srcRect/>
          <a:stretch>
            <a:fillRect/>
          </a:stretch>
        </p:blipFill>
        <p:spPr bwMode="auto">
          <a:xfrm>
            <a:off x="8167781" y="2198097"/>
            <a:ext cx="3281582" cy="32815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DD93339-F5AF-4A72-828D-70DA2A9E01B9}"/>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B1243D-18E2-4804-BA65-9C6DD119FA17}"/>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86E9430F-1A1F-4226-A5DD-F215ABBEFEDB}"/>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225796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6858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How to Ensure a Healthy Metabolism</a:t>
            </a:r>
            <a:endParaRPr lang="en-US" i="1" dirty="0">
              <a:latin typeface="Segoe UI" panose="020B0502040204020203" pitchFamily="34" charset="0"/>
              <a:cs typeface="Segoe UI" panose="020B0502040204020203" pitchFamily="34" charset="0"/>
            </a:endParaRP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1" y="1717899"/>
            <a:ext cx="8180658" cy="409342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Avoid crash diets. </a:t>
            </a:r>
            <a:r>
              <a:rPr lang="en-US" sz="2000" dirty="0">
                <a:latin typeface="Segoe UI" panose="020B0502040204020203" pitchFamily="34" charset="0"/>
                <a:cs typeface="Segoe UI" panose="020B0502040204020203" pitchFamily="34" charset="0"/>
              </a:rPr>
              <a:t>Fad diets that significantly limit calories or removes entire food groups from your diet should be avoided. These diets can cause metabolism to slow or not function optimally.</a:t>
            </a:r>
          </a:p>
          <a:p>
            <a:pPr marL="342900" indent="-34290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Stay hydrated! </a:t>
            </a:r>
            <a:r>
              <a:rPr lang="en-US" sz="2000" dirty="0">
                <a:latin typeface="Segoe UI" panose="020B0502040204020203" pitchFamily="34" charset="0"/>
                <a:cs typeface="Segoe UI" panose="020B0502040204020203" pitchFamily="34" charset="0"/>
              </a:rPr>
              <a:t>Proper hydration is important for metabolic processes to occur. Weight (in </a:t>
            </a:r>
            <a:r>
              <a:rPr lang="en-US" sz="2000" dirty="0" err="1">
                <a:latin typeface="Segoe UI" panose="020B0502040204020203" pitchFamily="34" charset="0"/>
                <a:cs typeface="Segoe UI" panose="020B0502040204020203" pitchFamily="34" charset="0"/>
              </a:rPr>
              <a:t>lbs</a:t>
            </a:r>
            <a:r>
              <a:rPr lang="en-US" sz="2000" dirty="0">
                <a:latin typeface="Segoe UI" panose="020B0502040204020203" pitchFamily="34" charset="0"/>
                <a:cs typeface="Segoe UI" panose="020B0502040204020203" pitchFamily="34" charset="0"/>
              </a:rPr>
              <a:t>) ÷ 2.2 = amount of fluid oz. per day one should consume. Too many caffeinated beverages can lead to dehydration.</a:t>
            </a:r>
          </a:p>
          <a:p>
            <a:pPr marL="342900" indent="-34290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Don’t skimp on sleep. </a:t>
            </a:r>
            <a:r>
              <a:rPr lang="en-US" sz="2000" dirty="0">
                <a:latin typeface="Segoe UI" panose="020B0502040204020203" pitchFamily="34" charset="0"/>
                <a:cs typeface="Segoe UI" panose="020B0502040204020203" pitchFamily="34" charset="0"/>
              </a:rPr>
              <a:t>Lack of sleep can lead to hormonal imbalance. May also lead to too much caffeine consumption and cause dehydration. As well as decreasing likelihood of engaging in any exercise due to fatigue. Try to get the recommended 7-8 hours each night.</a:t>
            </a:r>
          </a:p>
        </p:txBody>
      </p:sp>
      <p:pic>
        <p:nvPicPr>
          <p:cNvPr id="3074" name="Picture 2" descr="Good Sleep Illustrations, Royalty-Free Vector Graphics &amp; Clip Art - iStock">
            <a:extLst>
              <a:ext uri="{FF2B5EF4-FFF2-40B4-BE49-F238E27FC236}">
                <a16:creationId xmlns:a16="http://schemas.microsoft.com/office/drawing/2014/main" id="{DA4E81FB-1EFF-4C49-AE5C-694B912E68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15" b="89744" l="9641" r="90359">
                        <a14:foregroundMark x1="9641" y1="67949" x2="9641" y2="67949"/>
                        <a14:foregroundMark x1="90359" y1="61966" x2="90359" y2="61966"/>
                      </a14:backgroundRemoval>
                    </a14:imgEffect>
                  </a14:imgLayer>
                </a14:imgProps>
              </a:ext>
              <a:ext uri="{28A0092B-C50C-407E-A947-70E740481C1C}">
                <a14:useLocalDpi xmlns:a14="http://schemas.microsoft.com/office/drawing/2010/main" val="0"/>
              </a:ext>
            </a:extLst>
          </a:blip>
          <a:srcRect/>
          <a:stretch>
            <a:fillRect/>
          </a:stretch>
        </p:blipFill>
        <p:spPr bwMode="auto">
          <a:xfrm>
            <a:off x="8318396" y="2315284"/>
            <a:ext cx="4057325" cy="31026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BF078F1-3C50-46CC-8C7E-2D45BE989A7B}"/>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D6E286D-A40D-4ED9-A922-C6EDC116D07D}"/>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92920FFC-7213-42D3-BD46-1216747C8564}"/>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295027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6858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Bottom Line</a:t>
            </a:r>
            <a:endParaRPr lang="en-US" i="1" dirty="0">
              <a:latin typeface="Segoe UI" panose="020B0502040204020203" pitchFamily="34" charset="0"/>
              <a:cs typeface="Segoe UI" panose="020B0502040204020203" pitchFamily="34" charset="0"/>
            </a:endParaRP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1" y="1717899"/>
            <a:ext cx="8704558" cy="2246769"/>
          </a:xfrm>
          <a:prstGeom prst="rect">
            <a:avLst/>
          </a:prstGeom>
        </p:spPr>
        <p:txBody>
          <a:bodyPr wrap="square">
            <a:spAutoFit/>
          </a:bodyPr>
          <a:lstStyle/>
          <a:p>
            <a:pPr>
              <a:spcAft>
                <a:spcPts val="1200"/>
              </a:spcAft>
            </a:pPr>
            <a:r>
              <a:rPr lang="en-US" sz="2800" dirty="0">
                <a:latin typeface="Segoe UI" panose="020B0502040204020203" pitchFamily="34" charset="0"/>
                <a:cs typeface="Segoe UI" panose="020B0502040204020203" pitchFamily="34" charset="0"/>
              </a:rPr>
              <a:t>Spicy food, coffee/green tea, and cold water plunging, can help with a small metabolism boost but nothing can outweigh the importance of consuming a whole food diet and incorporating cardiovascular and strength training exercise into your daily life. </a:t>
            </a:r>
          </a:p>
        </p:txBody>
      </p:sp>
      <p:pic>
        <p:nvPicPr>
          <p:cNvPr id="2052" name="Picture 4" descr="Vychádzajúce viera zvýšenie healthy food for fitness bodnutie pílka miska">
            <a:extLst>
              <a:ext uri="{FF2B5EF4-FFF2-40B4-BE49-F238E27FC236}">
                <a16:creationId xmlns:a16="http://schemas.microsoft.com/office/drawing/2014/main" id="{7C51AC01-2874-4FB4-AC73-BF4B9D4885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410"/>
          <a:stretch/>
        </p:blipFill>
        <p:spPr bwMode="auto">
          <a:xfrm>
            <a:off x="9073793" y="2315284"/>
            <a:ext cx="2748960" cy="274896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B8756C4-3D31-4984-A6FE-8DDCFEB899DF}"/>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BB1BA69-33D1-472B-A06D-A49FACBDE461}"/>
              </a:ext>
            </a:extLst>
          </p:cNvPr>
          <p:cNvPicPr>
            <a:picLocks noChangeAspect="1"/>
          </p:cNvPicPr>
          <p:nvPr/>
        </p:nvPicPr>
        <p:blipFill rotWithShape="1">
          <a:blip r:embed="rId4"/>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AB8BE443-2E88-4383-9A5B-955ABBF8EFDC}"/>
              </a:ext>
            </a:extLst>
          </p:cNvPr>
          <p:cNvPicPr>
            <a:picLocks noChangeAspect="1"/>
          </p:cNvPicPr>
          <p:nvPr/>
        </p:nvPicPr>
        <p:blipFill rotWithShape="1">
          <a:blip r:embed="rId5"/>
          <a:srcRect t="34968" b="-11891"/>
          <a:stretch/>
        </p:blipFill>
        <p:spPr>
          <a:xfrm>
            <a:off x="-6" y="-50035"/>
            <a:ext cx="12192000" cy="703384"/>
          </a:xfrm>
          <a:prstGeom prst="rect">
            <a:avLst/>
          </a:prstGeom>
        </p:spPr>
      </p:pic>
    </p:spTree>
    <p:extLst>
      <p:ext uri="{BB962C8B-B14F-4D97-AF65-F5344CB8AC3E}">
        <p14:creationId xmlns:p14="http://schemas.microsoft.com/office/powerpoint/2010/main" val="134387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117963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Sources</a:t>
            </a:r>
          </a:p>
        </p:txBody>
      </p:sp>
      <p:sp>
        <p:nvSpPr>
          <p:cNvPr id="3" name="Content Placeholder 2"/>
          <p:cNvSpPr txBox="1">
            <a:spLocks/>
          </p:cNvSpPr>
          <p:nvPr/>
        </p:nvSpPr>
        <p:spPr>
          <a:xfrm>
            <a:off x="506186" y="1853190"/>
            <a:ext cx="9610830" cy="3701677"/>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US" sz="2400" i="1" dirty="0">
                <a:latin typeface="Segoe UI" panose="020B0502040204020203" pitchFamily="34" charset="0"/>
                <a:cs typeface="Segoe UI" panose="020B0502040204020203" pitchFamily="34" charset="0"/>
              </a:rPr>
              <a:t>How much physical activity do adults need? | Physical Activity | CDC</a:t>
            </a:r>
          </a:p>
          <a:p>
            <a:pPr marL="0" indent="0">
              <a:spcBef>
                <a:spcPts val="1200"/>
              </a:spcBef>
              <a:spcAft>
                <a:spcPts val="1200"/>
              </a:spcAft>
              <a:buNone/>
              <a:defRPr/>
            </a:pPr>
            <a:r>
              <a:rPr lang="en-US" sz="2400" i="1" dirty="0">
                <a:latin typeface="Segoe UI" panose="020B0502040204020203" pitchFamily="34" charset="0"/>
                <a:cs typeface="Segoe UI" panose="020B0502040204020203" pitchFamily="34" charset="0"/>
              </a:rPr>
              <a:t>What Exactly Is Metabolism—and Can You Change It? | </a:t>
            </a:r>
            <a:r>
              <a:rPr lang="en-US" sz="2400" i="1" dirty="0" err="1">
                <a:latin typeface="Segoe UI" panose="020B0502040204020203" pitchFamily="34" charset="0"/>
                <a:cs typeface="Segoe UI" panose="020B0502040204020203" pitchFamily="34" charset="0"/>
              </a:rPr>
              <a:t>EatingWell</a:t>
            </a:r>
            <a:endParaRPr lang="en-US" sz="2400" i="1" dirty="0">
              <a:latin typeface="Segoe UI" panose="020B0502040204020203" pitchFamily="34" charset="0"/>
              <a:cs typeface="Segoe UI" panose="020B0502040204020203" pitchFamily="34" charset="0"/>
            </a:endParaRPr>
          </a:p>
          <a:p>
            <a:pPr marL="0" indent="0">
              <a:spcBef>
                <a:spcPts val="1200"/>
              </a:spcBef>
              <a:spcAft>
                <a:spcPts val="1200"/>
              </a:spcAft>
              <a:buNone/>
              <a:defRPr/>
            </a:pPr>
            <a:r>
              <a:rPr lang="en-US" sz="2400" i="1" dirty="0">
                <a:latin typeface="Segoe UI" panose="020B0502040204020203" pitchFamily="34" charset="0"/>
                <a:cs typeface="Segoe UI" panose="020B0502040204020203" pitchFamily="34" charset="0"/>
              </a:rPr>
              <a:t>American Heart Association Recommendations for Physical Activity in Adults and Kids | American Heart Association</a:t>
            </a:r>
          </a:p>
          <a:p>
            <a:pPr marL="0" indent="0">
              <a:spcBef>
                <a:spcPts val="0"/>
              </a:spcBef>
              <a:spcAft>
                <a:spcPts val="1200"/>
              </a:spcAft>
              <a:buNone/>
            </a:pPr>
            <a:endParaRPr lang="en-US" sz="3600" dirty="0">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12C37C5A-E36B-48F9-8066-B812C48DCF13}"/>
              </a:ext>
            </a:extLst>
          </p:cNvPr>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DBB02-464D-41F5-ACFF-4417A76E9531}"/>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FCC9A1-856C-4887-9E21-596C627DD726}"/>
              </a:ext>
            </a:extLst>
          </p:cNvPr>
          <p:cNvPicPr>
            <a:picLocks noChangeAspect="1"/>
          </p:cNvPicPr>
          <p:nvPr/>
        </p:nvPicPr>
        <p:blipFill rotWithShape="1">
          <a:blip r:embed="rId3"/>
          <a:srcRect t="11539" b="11539"/>
          <a:stretch/>
        </p:blipFill>
        <p:spPr>
          <a:xfrm>
            <a:off x="0" y="6154616"/>
            <a:ext cx="12192000" cy="703384"/>
          </a:xfrm>
          <a:prstGeom prst="rect">
            <a:avLst/>
          </a:prstGeom>
        </p:spPr>
      </p:pic>
      <p:pic>
        <p:nvPicPr>
          <p:cNvPr id="7" name="Picture 6">
            <a:extLst>
              <a:ext uri="{FF2B5EF4-FFF2-40B4-BE49-F238E27FC236}">
                <a16:creationId xmlns:a16="http://schemas.microsoft.com/office/drawing/2014/main" id="{176EB978-1D32-43A8-85CC-14C5FCA45F60}"/>
              </a:ext>
            </a:extLst>
          </p:cNvPr>
          <p:cNvPicPr>
            <a:picLocks noChangeAspect="1"/>
          </p:cNvPicPr>
          <p:nvPr/>
        </p:nvPicPr>
        <p:blipFill rotWithShape="1">
          <a:blip r:embed="rId4"/>
          <a:srcRect t="34968" b="-11891"/>
          <a:stretch/>
        </p:blipFill>
        <p:spPr>
          <a:xfrm>
            <a:off x="-6" y="-50035"/>
            <a:ext cx="12192000" cy="703384"/>
          </a:xfrm>
          <a:prstGeom prst="rect">
            <a:avLst/>
          </a:prstGeom>
        </p:spPr>
      </p:pic>
    </p:spTree>
    <p:extLst>
      <p:ext uri="{BB962C8B-B14F-4D97-AF65-F5344CB8AC3E}">
        <p14:creationId xmlns:p14="http://schemas.microsoft.com/office/powerpoint/2010/main" val="421434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Defining Metabolism</a:t>
            </a:r>
          </a:p>
        </p:txBody>
      </p:sp>
      <p:cxnSp>
        <p:nvCxnSpPr>
          <p:cNvPr id="4" name="Straight Connector 3"/>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3" y="1717899"/>
            <a:ext cx="7672926" cy="4154984"/>
          </a:xfrm>
          <a:prstGeom prst="rect">
            <a:avLst/>
          </a:prstGeom>
        </p:spPr>
        <p:txBody>
          <a:bodyPr wrap="square">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Metabolism refers to a range of biological processes taking place within your body’s cells and how many calories it takes to do that work.</a:t>
            </a:r>
          </a:p>
          <a:p>
            <a:pPr marL="457200"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This includes chemical reactions that happen within the body including: breathing, thinking, building and maintaining bone mass, and digesting food to turn into energy.</a:t>
            </a:r>
          </a:p>
          <a:p>
            <a:pPr marL="457200"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We measure metabolism as the number of calories used to keep all of these processes going. </a:t>
            </a:r>
          </a:p>
        </p:txBody>
      </p:sp>
      <p:pic>
        <p:nvPicPr>
          <p:cNvPr id="5" name="Picture 4">
            <a:extLst>
              <a:ext uri="{FF2B5EF4-FFF2-40B4-BE49-F238E27FC236}">
                <a16:creationId xmlns:a16="http://schemas.microsoft.com/office/drawing/2014/main" id="{5436B278-EB30-4B37-9768-D7B07E50F61C}"/>
              </a:ext>
            </a:extLst>
          </p:cNvPr>
          <p:cNvPicPr>
            <a:picLocks noChangeAspect="1"/>
          </p:cNvPicPr>
          <p:nvPr/>
        </p:nvPicPr>
        <p:blipFill rotWithShape="1">
          <a:blip r:embed="rId3"/>
          <a:srcRect l="21852" r="21852"/>
          <a:stretch/>
        </p:blipFill>
        <p:spPr>
          <a:xfrm>
            <a:off x="8854094" y="2315284"/>
            <a:ext cx="2895600" cy="2895600"/>
          </a:xfrm>
          <a:prstGeom prst="ellipse">
            <a:avLst/>
          </a:prstGeom>
        </p:spPr>
      </p:pic>
      <p:pic>
        <p:nvPicPr>
          <p:cNvPr id="8" name="Picture 7">
            <a:extLst>
              <a:ext uri="{FF2B5EF4-FFF2-40B4-BE49-F238E27FC236}">
                <a16:creationId xmlns:a16="http://schemas.microsoft.com/office/drawing/2014/main" id="{A2F30841-A1E7-428C-AA29-4A7ABF0D1A61}"/>
              </a:ext>
            </a:extLst>
          </p:cNvPr>
          <p:cNvPicPr>
            <a:picLocks noChangeAspect="1"/>
          </p:cNvPicPr>
          <p:nvPr/>
        </p:nvPicPr>
        <p:blipFill rotWithShape="1">
          <a:blip r:embed="rId4"/>
          <a:srcRect t="11539" b="11539"/>
          <a:stretch/>
        </p:blipFill>
        <p:spPr>
          <a:xfrm>
            <a:off x="0" y="6154616"/>
            <a:ext cx="12192000" cy="703384"/>
          </a:xfrm>
          <a:prstGeom prst="rect">
            <a:avLst/>
          </a:prstGeom>
        </p:spPr>
      </p:pic>
      <p:pic>
        <p:nvPicPr>
          <p:cNvPr id="9" name="Picture 8">
            <a:extLst>
              <a:ext uri="{FF2B5EF4-FFF2-40B4-BE49-F238E27FC236}">
                <a16:creationId xmlns:a16="http://schemas.microsoft.com/office/drawing/2014/main" id="{014FBCDB-D1B0-4075-9843-84F0DCDE5106}"/>
              </a:ext>
            </a:extLst>
          </p:cNvPr>
          <p:cNvPicPr>
            <a:picLocks noChangeAspect="1"/>
          </p:cNvPicPr>
          <p:nvPr/>
        </p:nvPicPr>
        <p:blipFill rotWithShape="1">
          <a:blip r:embed="rId5"/>
          <a:srcRect t="34968" b="-11891"/>
          <a:stretch/>
        </p:blipFill>
        <p:spPr>
          <a:xfrm>
            <a:off x="-6" y="-50035"/>
            <a:ext cx="12192000" cy="703384"/>
          </a:xfrm>
          <a:prstGeom prst="rect">
            <a:avLst/>
          </a:prstGeom>
        </p:spPr>
      </p:pic>
    </p:spTree>
    <p:extLst>
      <p:ext uri="{BB962C8B-B14F-4D97-AF65-F5344CB8AC3E}">
        <p14:creationId xmlns:p14="http://schemas.microsoft.com/office/powerpoint/2010/main" val="101675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Myth or Fact</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2" y="1717899"/>
            <a:ext cx="7321233" cy="3416320"/>
          </a:xfrm>
          <a:prstGeom prst="rect">
            <a:avLst/>
          </a:prstGeom>
        </p:spPr>
        <p:txBody>
          <a:bodyPr wrap="square">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Some people naturally have faster metabolisms.</a:t>
            </a:r>
          </a:p>
          <a:p>
            <a:pPr marL="457200"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b="1" dirty="0">
                <a:latin typeface="Segoe UI" panose="020B0502040204020203" pitchFamily="34" charset="0"/>
                <a:cs typeface="Segoe UI" panose="020B0502040204020203" pitchFamily="34" charset="0"/>
              </a:rPr>
              <a:t>Fact</a:t>
            </a:r>
            <a:r>
              <a:rPr lang="en-US" sz="2400" dirty="0">
                <a:latin typeface="Segoe UI" panose="020B0502040204020203" pitchFamily="34" charset="0"/>
                <a:cs typeface="Segoe UI" panose="020B0502040204020203" pitchFamily="34" charset="0"/>
              </a:rPr>
              <a:t>. Research shows all things being equal, meaning sex, age, size, </a:t>
            </a:r>
            <a:r>
              <a:rPr lang="en-US" sz="2400" dirty="0" err="1">
                <a:latin typeface="Segoe UI" panose="020B0502040204020203" pitchFamily="34" charset="0"/>
                <a:cs typeface="Segoe UI" panose="020B0502040204020203" pitchFamily="34" charset="0"/>
              </a:rPr>
              <a:t>etc</a:t>
            </a:r>
            <a:r>
              <a:rPr lang="en-US" sz="2400" dirty="0">
                <a:latin typeface="Segoe UI" panose="020B0502040204020203" pitchFamily="34" charset="0"/>
                <a:cs typeface="Segoe UI" panose="020B0502040204020203" pitchFamily="34" charset="0"/>
              </a:rPr>
              <a:t>, there can be a range of plus or minus 20% in energy needs.</a:t>
            </a:r>
          </a:p>
          <a:p>
            <a:pPr marL="457200" indent="-4572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Example: Person 1 (same age, sex, size, </a:t>
            </a:r>
            <a:r>
              <a:rPr lang="en-US" sz="2400" dirty="0" err="1">
                <a:latin typeface="Segoe UI" panose="020B0502040204020203" pitchFamily="34" charset="0"/>
                <a:cs typeface="Segoe UI" panose="020B0502040204020203" pitchFamily="34" charset="0"/>
              </a:rPr>
              <a:t>etc</a:t>
            </a:r>
            <a:r>
              <a:rPr lang="en-US" sz="2400" dirty="0">
                <a:latin typeface="Segoe UI" panose="020B0502040204020203" pitchFamily="34" charset="0"/>
                <a:cs typeface="Segoe UI" panose="020B0502040204020203" pitchFamily="34" charset="0"/>
              </a:rPr>
              <a:t>) may require 2,400 kcals while person 2 (same age, sex, size, </a:t>
            </a:r>
            <a:r>
              <a:rPr lang="en-US" sz="2400" dirty="0" err="1">
                <a:latin typeface="Segoe UI" panose="020B0502040204020203" pitchFamily="34" charset="0"/>
                <a:cs typeface="Segoe UI" panose="020B0502040204020203" pitchFamily="34" charset="0"/>
              </a:rPr>
              <a:t>etc</a:t>
            </a:r>
            <a:r>
              <a:rPr lang="en-US" sz="2400" dirty="0">
                <a:latin typeface="Segoe UI" panose="020B0502040204020203" pitchFamily="34" charset="0"/>
                <a:cs typeface="Segoe UI" panose="020B0502040204020203" pitchFamily="34" charset="0"/>
              </a:rPr>
              <a:t>) needs 2,800 kcals or just 2,000 kcals.</a:t>
            </a:r>
          </a:p>
        </p:txBody>
      </p:sp>
      <p:pic>
        <p:nvPicPr>
          <p:cNvPr id="5" name="Picture 4">
            <a:extLst>
              <a:ext uri="{FF2B5EF4-FFF2-40B4-BE49-F238E27FC236}">
                <a16:creationId xmlns:a16="http://schemas.microsoft.com/office/drawing/2014/main" id="{49282520-D3A5-41C0-82A7-D1CD8376C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149" y="1125415"/>
            <a:ext cx="5802001" cy="4863805"/>
          </a:xfrm>
          <a:prstGeom prst="rect">
            <a:avLst/>
          </a:prstGeom>
        </p:spPr>
      </p:pic>
      <p:cxnSp>
        <p:nvCxnSpPr>
          <p:cNvPr id="8" name="Straight Connector 7">
            <a:extLst>
              <a:ext uri="{FF2B5EF4-FFF2-40B4-BE49-F238E27FC236}">
                <a16:creationId xmlns:a16="http://schemas.microsoft.com/office/drawing/2014/main" id="{0EE39C61-FA2B-4E38-84BB-C6827C71A183}"/>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3488DE7-2245-485A-856A-A3CFDCF07A54}"/>
              </a:ext>
            </a:extLst>
          </p:cNvPr>
          <p:cNvPicPr>
            <a:picLocks noChangeAspect="1"/>
          </p:cNvPicPr>
          <p:nvPr/>
        </p:nvPicPr>
        <p:blipFill rotWithShape="1">
          <a:blip r:embed="rId4"/>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C779F6DF-04E1-41CB-845D-D9F08EE85CF9}"/>
              </a:ext>
            </a:extLst>
          </p:cNvPr>
          <p:cNvPicPr>
            <a:picLocks noChangeAspect="1"/>
          </p:cNvPicPr>
          <p:nvPr/>
        </p:nvPicPr>
        <p:blipFill rotWithShape="1">
          <a:blip r:embed="rId5"/>
          <a:srcRect t="34968" b="-11891"/>
          <a:stretch/>
        </p:blipFill>
        <p:spPr>
          <a:xfrm>
            <a:off x="-6" y="-50035"/>
            <a:ext cx="12192000" cy="703384"/>
          </a:xfrm>
          <a:prstGeom prst="rect">
            <a:avLst/>
          </a:prstGeom>
        </p:spPr>
      </p:pic>
    </p:spTree>
    <p:extLst>
      <p:ext uri="{BB962C8B-B14F-4D97-AF65-F5344CB8AC3E}">
        <p14:creationId xmlns:p14="http://schemas.microsoft.com/office/powerpoint/2010/main" val="214530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Key Differences</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2" y="1717899"/>
            <a:ext cx="7239173" cy="4247317"/>
          </a:xfrm>
          <a:prstGeom prst="rect">
            <a:avLst/>
          </a:prstGeom>
        </p:spPr>
        <p:txBody>
          <a:bodyPr wrap="square">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How much lean muscle mass vs. fat is the biggest contributor to differences in energy needs (AKA metabolism).</a:t>
            </a:r>
          </a:p>
          <a:p>
            <a:pPr marL="457200" indent="-45720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Genetics, age, size, and the functioning of one’s thyroid, and even organ size, are other factors. </a:t>
            </a:r>
          </a:p>
          <a:p>
            <a:pPr marL="457200" indent="-45720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The bigger you are, the more energy you will burn, because there are more cells to fuel.</a:t>
            </a:r>
          </a:p>
          <a:p>
            <a:pPr marL="457200" indent="-45720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Cells are not as metabolically active as we age, but it may not be as soon as you think.</a:t>
            </a:r>
          </a:p>
        </p:txBody>
      </p:sp>
      <p:pic>
        <p:nvPicPr>
          <p:cNvPr id="5" name="Picture 4">
            <a:extLst>
              <a:ext uri="{FF2B5EF4-FFF2-40B4-BE49-F238E27FC236}">
                <a16:creationId xmlns:a16="http://schemas.microsoft.com/office/drawing/2014/main" id="{4E5A2976-FE36-4A2D-BF35-18298C955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258" y="1296331"/>
            <a:ext cx="6451517" cy="5408293"/>
          </a:xfrm>
          <a:prstGeom prst="rect">
            <a:avLst/>
          </a:prstGeom>
        </p:spPr>
      </p:pic>
      <p:cxnSp>
        <p:nvCxnSpPr>
          <p:cNvPr id="8" name="Straight Connector 7">
            <a:extLst>
              <a:ext uri="{FF2B5EF4-FFF2-40B4-BE49-F238E27FC236}">
                <a16:creationId xmlns:a16="http://schemas.microsoft.com/office/drawing/2014/main" id="{354D7EFD-27A2-4650-A5FE-E6B38E492F3F}"/>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8CF92A5-1700-4793-AEBC-2A8207263777}"/>
              </a:ext>
            </a:extLst>
          </p:cNvPr>
          <p:cNvPicPr>
            <a:picLocks noChangeAspect="1"/>
          </p:cNvPicPr>
          <p:nvPr/>
        </p:nvPicPr>
        <p:blipFill rotWithShape="1">
          <a:blip r:embed="rId4"/>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A7DC1B33-4BE1-4200-9C50-8ADF0060B6B3}"/>
              </a:ext>
            </a:extLst>
          </p:cNvPr>
          <p:cNvPicPr>
            <a:picLocks noChangeAspect="1"/>
          </p:cNvPicPr>
          <p:nvPr/>
        </p:nvPicPr>
        <p:blipFill rotWithShape="1">
          <a:blip r:embed="rId5"/>
          <a:srcRect t="34968" b="-11891"/>
          <a:stretch/>
        </p:blipFill>
        <p:spPr>
          <a:xfrm>
            <a:off x="-6" y="-50035"/>
            <a:ext cx="12192000" cy="703384"/>
          </a:xfrm>
          <a:prstGeom prst="rect">
            <a:avLst/>
          </a:prstGeom>
        </p:spPr>
      </p:pic>
    </p:spTree>
    <p:extLst>
      <p:ext uri="{BB962C8B-B14F-4D97-AF65-F5344CB8AC3E}">
        <p14:creationId xmlns:p14="http://schemas.microsoft.com/office/powerpoint/2010/main" val="31046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3 Components to Metabolism</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4" y="1717899"/>
            <a:ext cx="10709202" cy="4339650"/>
          </a:xfrm>
          <a:prstGeom prst="rect">
            <a:avLst/>
          </a:prstGeom>
        </p:spPr>
        <p:txBody>
          <a:bodyPr wrap="square">
            <a:spAutoFit/>
          </a:bodyPr>
          <a:lstStyle/>
          <a:p>
            <a:pPr marL="457200" indent="-457200">
              <a:buFont typeface="+mj-lt"/>
              <a:buAutoNum type="arabicPeriod"/>
            </a:pPr>
            <a:r>
              <a:rPr lang="en-US" sz="2400" b="1" dirty="0">
                <a:latin typeface="Segoe UI" panose="020B0502040204020203" pitchFamily="34" charset="0"/>
                <a:cs typeface="Segoe UI" panose="020B0502040204020203" pitchFamily="34" charset="0"/>
              </a:rPr>
              <a:t>Resting Metabolic Rate (RMR): </a:t>
            </a:r>
            <a:r>
              <a:rPr lang="en-US" sz="2400" dirty="0">
                <a:latin typeface="Segoe UI" panose="020B0502040204020203" pitchFamily="34" charset="0"/>
                <a:cs typeface="Segoe UI" panose="020B0502040204020203" pitchFamily="34" charset="0"/>
              </a:rPr>
              <a:t>accounts for 60-75% of daily energy expenditure. </a:t>
            </a:r>
          </a:p>
          <a:p>
            <a:pPr marL="914400" lvl="1" indent="-457200">
              <a:buFont typeface="Arial" panose="020B0604020202020204" pitchFamily="34" charset="0"/>
              <a:buChar char="•"/>
            </a:pPr>
            <a:r>
              <a:rPr lang="en-US" sz="2400" i="1" dirty="0">
                <a:latin typeface="Segoe UI" panose="020B0502040204020203" pitchFamily="34" charset="0"/>
                <a:cs typeface="Segoe UI" panose="020B0502040204020203" pitchFamily="34" charset="0"/>
              </a:rPr>
              <a:t>How many calories your body is burning while at rest.</a:t>
            </a:r>
          </a:p>
          <a:p>
            <a:pPr marL="457200" indent="-457200">
              <a:buFont typeface="+mj-lt"/>
              <a:buAutoNum type="arabicPeriod"/>
            </a:pPr>
            <a:endParaRPr lang="en-US" dirty="0">
              <a:latin typeface="Segoe UI" panose="020B0502040204020203" pitchFamily="34" charset="0"/>
              <a:cs typeface="Segoe UI" panose="020B0502040204020203" pitchFamily="34" charset="0"/>
            </a:endParaRPr>
          </a:p>
          <a:p>
            <a:pPr marL="457200" indent="-457200">
              <a:buFont typeface="+mj-lt"/>
              <a:buAutoNum type="arabicPeriod"/>
            </a:pPr>
            <a:r>
              <a:rPr lang="en-US" sz="2400" b="1" dirty="0">
                <a:latin typeface="Segoe UI" panose="020B0502040204020203" pitchFamily="34" charset="0"/>
                <a:cs typeface="Segoe UI" panose="020B0502040204020203" pitchFamily="34" charset="0"/>
              </a:rPr>
              <a:t>Thermic Effect of Food: </a:t>
            </a:r>
            <a:r>
              <a:rPr lang="en-US" sz="2400" dirty="0">
                <a:latin typeface="Segoe UI" panose="020B0502040204020203" pitchFamily="34" charset="0"/>
                <a:cs typeface="Segoe UI" panose="020B0502040204020203" pitchFamily="34" charset="0"/>
              </a:rPr>
              <a:t>accounts for ~10% of daily energy expenditure. </a:t>
            </a:r>
          </a:p>
          <a:p>
            <a:pPr marL="914400" lvl="1" indent="-457200">
              <a:buFont typeface="Arial" panose="020B0604020202020204" pitchFamily="34" charset="0"/>
              <a:buChar char="•"/>
            </a:pPr>
            <a:r>
              <a:rPr lang="en-US" sz="2400" i="1" dirty="0">
                <a:latin typeface="Segoe UI" panose="020B0502040204020203" pitchFamily="34" charset="0"/>
                <a:cs typeface="Segoe UI" panose="020B0502040204020203" pitchFamily="34" charset="0"/>
              </a:rPr>
              <a:t>Amount of calories you burn chewing, digesting, and absorbing the food </a:t>
            </a:r>
          </a:p>
          <a:p>
            <a:pPr lvl="1"/>
            <a:r>
              <a:rPr lang="en-US" sz="2400" i="1" dirty="0">
                <a:latin typeface="Segoe UI" panose="020B0502040204020203" pitchFamily="34" charset="0"/>
                <a:cs typeface="Segoe UI" panose="020B0502040204020203" pitchFamily="34" charset="0"/>
              </a:rPr>
              <a:t>	you eat.</a:t>
            </a:r>
          </a:p>
          <a:p>
            <a:pPr marL="457200" indent="-457200">
              <a:buFont typeface="+mj-lt"/>
              <a:buAutoNum type="arabicPeriod"/>
            </a:pPr>
            <a:endParaRPr lang="en-US" dirty="0">
              <a:latin typeface="Segoe UI" panose="020B0502040204020203" pitchFamily="34" charset="0"/>
              <a:cs typeface="Segoe UI" panose="020B0502040204020203" pitchFamily="34" charset="0"/>
            </a:endParaRPr>
          </a:p>
          <a:p>
            <a:pPr marL="457200" indent="-457200">
              <a:buFont typeface="+mj-lt"/>
              <a:buAutoNum type="arabicPeriod"/>
            </a:pPr>
            <a:r>
              <a:rPr lang="en-US" sz="2400" b="1" dirty="0">
                <a:latin typeface="Segoe UI" panose="020B0502040204020203" pitchFamily="34" charset="0"/>
                <a:cs typeface="Segoe UI" panose="020B0502040204020203" pitchFamily="34" charset="0"/>
              </a:rPr>
              <a:t>Thermic Effect of Physical Activity: </a:t>
            </a:r>
            <a:r>
              <a:rPr lang="en-US" sz="2400" dirty="0">
                <a:latin typeface="Segoe UI" panose="020B0502040204020203" pitchFamily="34" charset="0"/>
                <a:cs typeface="Segoe UI" panose="020B0502040204020203" pitchFamily="34" charset="0"/>
              </a:rPr>
              <a:t>accounts for ~15-30% of daily energy expenditure. </a:t>
            </a:r>
          </a:p>
          <a:p>
            <a:pPr marL="914400" lvl="1" indent="-457200">
              <a:buFont typeface="Arial" panose="020B0604020202020204" pitchFamily="34" charset="0"/>
              <a:buChar char="•"/>
            </a:pPr>
            <a:r>
              <a:rPr lang="en-US" sz="2400" i="1" dirty="0">
                <a:latin typeface="Segoe UI" panose="020B0502040204020203" pitchFamily="34" charset="0"/>
                <a:cs typeface="Segoe UI" panose="020B0502040204020203" pitchFamily="34" charset="0"/>
              </a:rPr>
              <a:t>How many calories you burn by being active (including exercise, doing the dishes, fidgeting, etc.).</a:t>
            </a:r>
          </a:p>
        </p:txBody>
      </p:sp>
      <p:cxnSp>
        <p:nvCxnSpPr>
          <p:cNvPr id="8" name="Straight Connector 7">
            <a:extLst>
              <a:ext uri="{FF2B5EF4-FFF2-40B4-BE49-F238E27FC236}">
                <a16:creationId xmlns:a16="http://schemas.microsoft.com/office/drawing/2014/main" id="{8032CA81-70BC-47A9-93B0-20B969B16E0B}"/>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28A12D-BEA1-4C9B-B0B4-D5655794C9CE}"/>
              </a:ext>
            </a:extLst>
          </p:cNvPr>
          <p:cNvPicPr>
            <a:picLocks noChangeAspect="1"/>
          </p:cNvPicPr>
          <p:nvPr/>
        </p:nvPicPr>
        <p:blipFill rotWithShape="1">
          <a:blip r:embed="rId3"/>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B5AAEBE2-6345-4AD3-95E3-D25ECAAF3280}"/>
              </a:ext>
            </a:extLst>
          </p:cNvPr>
          <p:cNvPicPr>
            <a:picLocks noChangeAspect="1"/>
          </p:cNvPicPr>
          <p:nvPr/>
        </p:nvPicPr>
        <p:blipFill rotWithShape="1">
          <a:blip r:embed="rId4"/>
          <a:srcRect t="34968" b="-11891"/>
          <a:stretch/>
        </p:blipFill>
        <p:spPr>
          <a:xfrm>
            <a:off x="-6" y="-50035"/>
            <a:ext cx="12192000" cy="703384"/>
          </a:xfrm>
          <a:prstGeom prst="rect">
            <a:avLst/>
          </a:prstGeom>
        </p:spPr>
      </p:pic>
    </p:spTree>
    <p:extLst>
      <p:ext uri="{BB962C8B-B14F-4D97-AF65-F5344CB8AC3E}">
        <p14:creationId xmlns:p14="http://schemas.microsoft.com/office/powerpoint/2010/main" val="360578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Gold Standard</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2" y="1717899"/>
            <a:ext cx="8493541" cy="3416320"/>
          </a:xfrm>
          <a:prstGeom prst="rect">
            <a:avLst/>
          </a:prstGeom>
        </p:spPr>
        <p:txBody>
          <a:bodyPr wrap="square">
            <a:spAutoFit/>
          </a:bodyPr>
          <a:lstStyle/>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Gold standard for measuring total daily energy expenditure (physical activity, RMR, and thermic effect of food) is known as the </a:t>
            </a:r>
            <a:r>
              <a:rPr lang="en-US" sz="2400" b="1" dirty="0">
                <a:latin typeface="Segoe UI" panose="020B0502040204020203" pitchFamily="34" charset="0"/>
                <a:cs typeface="Segoe UI" panose="020B0502040204020203" pitchFamily="34" charset="0"/>
              </a:rPr>
              <a:t>Doubly Labeled Water Method.</a:t>
            </a:r>
          </a:p>
          <a:p>
            <a:endParaRPr lang="en-US" sz="2400"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US" sz="2400" dirty="0">
                <a:latin typeface="Segoe UI" panose="020B0502040204020203" pitchFamily="34" charset="0"/>
                <a:cs typeface="Segoe UI" panose="020B0502040204020203" pitchFamily="34" charset="0"/>
              </a:rPr>
              <a:t>How does it work? </a:t>
            </a:r>
          </a:p>
          <a:p>
            <a:pPr marL="914400" lvl="1" indent="-457200">
              <a:buFont typeface="Wingdings" panose="05000000000000000000" pitchFamily="2" charset="2"/>
              <a:buChar char="Ø"/>
            </a:pPr>
            <a:r>
              <a:rPr lang="en-US" sz="2400" dirty="0">
                <a:latin typeface="Segoe UI" panose="020B0502040204020203" pitchFamily="34" charset="0"/>
                <a:cs typeface="Segoe UI" panose="020B0502040204020203" pitchFamily="34" charset="0"/>
              </a:rPr>
              <a:t>Individuals drink water containing hydrogen and oxygen isotopes. Researchers then test their urine to determine how quickly the isotopes are flushed out, thus determining how fast or slow one’s metabolism is. </a:t>
            </a:r>
          </a:p>
        </p:txBody>
      </p:sp>
      <p:pic>
        <p:nvPicPr>
          <p:cNvPr id="13314" name="Picture 2" descr="Woman Is Drinking Water clipart. Free download transparent .PNG | Creazilla">
            <a:extLst>
              <a:ext uri="{FF2B5EF4-FFF2-40B4-BE49-F238E27FC236}">
                <a16:creationId xmlns:a16="http://schemas.microsoft.com/office/drawing/2014/main" id="{C73862D7-601A-4133-899B-41E6C2D006F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76" b="96203" l="3302" r="96698">
                        <a14:foregroundMark x1="55660" y1="89451" x2="49528" y2="98312"/>
                        <a14:foregroundMark x1="70283" y1="95781" x2="72642" y2="99578"/>
                        <a14:foregroundMark x1="33491" y1="38397" x2="47170" y2="36709"/>
                        <a14:foregroundMark x1="7547" y1="69620" x2="7547" y2="69620"/>
                        <a14:foregroundMark x1="36321" y1="99156" x2="36321" y2="99156"/>
                        <a14:foregroundMark x1="76887" y1="28692" x2="75472" y2="51899"/>
                        <a14:foregroundMark x1="75472" y1="51899" x2="70283" y2="59072"/>
                        <a14:foregroundMark x1="78302" y1="75105" x2="91038" y2="45992"/>
                        <a14:foregroundMark x1="91038" y1="45992" x2="78302" y2="18987"/>
                        <a14:foregroundMark x1="10377" y1="44726" x2="45283" y2="16034"/>
                        <a14:foregroundMark x1="31132" y1="38397" x2="31132" y2="38397"/>
                        <a14:foregroundMark x1="9906" y1="33333" x2="25472" y2="18143"/>
                        <a14:foregroundMark x1="25472" y1="18143" x2="42925" y2="8439"/>
                        <a14:foregroundMark x1="42925" y1="8439" x2="42925" y2="8017"/>
                        <a14:foregroundMark x1="5189" y1="43882" x2="30189" y2="8439"/>
                        <a14:foregroundMark x1="3302" y1="34177" x2="12736" y2="21519"/>
                        <a14:foregroundMark x1="4717" y1="55696" x2="10849" y2="59916"/>
                        <a14:foregroundMark x1="25943" y1="55696" x2="40566" y2="44304"/>
                        <a14:foregroundMark x1="40566" y1="44304" x2="40566" y2="44304"/>
                        <a14:foregroundMark x1="3774" y1="61603" x2="8491" y2="61181"/>
                        <a14:foregroundMark x1="21698" y1="69620" x2="31132" y2="78903"/>
                        <a14:foregroundMark x1="17453" y1="74262" x2="29245" y2="78903"/>
                        <a14:foregroundMark x1="27358" y1="81857" x2="25000" y2="78481"/>
                        <a14:foregroundMark x1="61792" y1="84388" x2="58491" y2="84810"/>
                        <a14:foregroundMark x1="59434" y1="85232" x2="59434" y2="85232"/>
                        <a14:foregroundMark x1="16038" y1="74262" x2="14623" y2="74262"/>
                        <a14:foregroundMark x1="7547" y1="64979" x2="7547" y2="64979"/>
                        <a14:foregroundMark x1="60377" y1="44726" x2="59906" y2="48945"/>
                        <a14:foregroundMark x1="46698" y1="40506" x2="43868" y2="41350"/>
                        <a14:foregroundMark x1="77358" y1="17300" x2="50943" y2="3797"/>
                        <a14:foregroundMark x1="26415" y1="9283" x2="11321" y2="17722"/>
                        <a14:foregroundMark x1="68396" y1="6751" x2="85377" y2="19409"/>
                        <a14:foregroundMark x1="85377" y1="19409" x2="92453" y2="37553"/>
                        <a14:foregroundMark x1="95283" y1="43038" x2="86792" y2="68354"/>
                        <a14:foregroundMark x1="73113" y1="74262" x2="72642" y2="62025"/>
                        <a14:foregroundMark x1="74057" y1="80169" x2="81604" y2="76371"/>
                        <a14:foregroundMark x1="92453" y1="62447" x2="96698" y2="48523"/>
                        <a14:foregroundMark x1="38208" y1="37553" x2="37736" y2="42616"/>
                        <a14:foregroundMark x1="13208" y1="73418" x2="13208" y2="73418"/>
                        <a14:foregroundMark x1="32075" y1="87764" x2="32075" y2="87764"/>
                        <a14:foregroundMark x1="32547" y1="87342" x2="33019" y2="91983"/>
                        <a14:foregroundMark x1="32547" y1="91983" x2="33491" y2="91983"/>
                        <a14:foregroundMark x1="57547" y1="89030" x2="58491" y2="91561"/>
                        <a14:foregroundMark x1="60849" y1="86076" x2="56604" y2="86498"/>
                      </a14:backgroundRemoval>
                    </a14:imgEffect>
                  </a14:imgLayer>
                </a14:imgProps>
              </a:ext>
              <a:ext uri="{28A0092B-C50C-407E-A947-70E740481C1C}">
                <a14:useLocalDpi xmlns:a14="http://schemas.microsoft.com/office/drawing/2010/main" val="0"/>
              </a:ext>
            </a:extLst>
          </a:blip>
          <a:srcRect/>
          <a:stretch>
            <a:fillRect/>
          </a:stretch>
        </p:blipFill>
        <p:spPr bwMode="auto">
          <a:xfrm>
            <a:off x="9748467" y="2295714"/>
            <a:ext cx="2133246" cy="23914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E1E8DC71-89F9-4A51-B049-59166E445CF2}"/>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2B3A943-0F3B-4204-83C4-1F8AAE59D6B3}"/>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F1B87728-1FF7-472A-A6B1-61BEBB8BEAEB}"/>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414588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RMR Calculators</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2" y="1717899"/>
            <a:ext cx="8493541" cy="3046988"/>
          </a:xfrm>
          <a:prstGeom prst="rect">
            <a:avLst/>
          </a:prstGeom>
        </p:spPr>
        <p:txBody>
          <a:bodyPr wrap="square">
            <a:spAutoFit/>
          </a:bodyPr>
          <a:lstStyle/>
          <a:p>
            <a:r>
              <a:rPr lang="en-US" sz="2400" dirty="0">
                <a:latin typeface="Segoe UI" panose="020B0502040204020203" pitchFamily="34" charset="0"/>
                <a:cs typeface="Segoe UI" panose="020B0502040204020203" pitchFamily="34" charset="0"/>
              </a:rPr>
              <a:t>Factor in age, height, weight, gender, and then you will need to add an activity factor to determine energy needs to maintain, lose, or gain weight. </a:t>
            </a:r>
          </a:p>
          <a:p>
            <a:endParaRPr lang="en-US" sz="2400" dirty="0">
              <a:latin typeface="Segoe UI" panose="020B0502040204020203" pitchFamily="34" charset="0"/>
              <a:cs typeface="Segoe UI" panose="020B0502040204020203" pitchFamily="34" charset="0"/>
            </a:endParaRPr>
          </a:p>
          <a:p>
            <a:r>
              <a:rPr lang="en-US" sz="2400" dirty="0">
                <a:hlinkClick r:id="rId3"/>
              </a:rPr>
              <a:t>https://www.bcm.edu/cnrc-apps/caloriesneed.cfm</a:t>
            </a:r>
            <a:endParaRPr lang="en-US" sz="2400" dirty="0"/>
          </a:p>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886A2451-F68F-4D64-97E5-56BE6479D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7847" y="2924168"/>
            <a:ext cx="2631830" cy="2631830"/>
          </a:xfrm>
          <a:prstGeom prst="rect">
            <a:avLst/>
          </a:prstGeom>
        </p:spPr>
      </p:pic>
      <p:cxnSp>
        <p:nvCxnSpPr>
          <p:cNvPr id="8" name="Straight Connector 7">
            <a:extLst>
              <a:ext uri="{FF2B5EF4-FFF2-40B4-BE49-F238E27FC236}">
                <a16:creationId xmlns:a16="http://schemas.microsoft.com/office/drawing/2014/main" id="{08A17E79-7297-46D5-AD67-3CE46631F14F}"/>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0FFAD9-C6F2-4A64-A9BD-93D34D2793F5}"/>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14A758FE-9C4B-473A-BB3E-0CD4281AB1CE}"/>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110625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5" y="7675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Can I Increase my Metabolism?</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F9A8D7C-1837-4A0B-B0E3-B3F11AD992B8}"/>
              </a:ext>
            </a:extLst>
          </p:cNvPr>
          <p:cNvSpPr/>
          <p:nvPr/>
        </p:nvSpPr>
        <p:spPr>
          <a:xfrm>
            <a:off x="627012" y="1717899"/>
            <a:ext cx="7766711" cy="3970318"/>
          </a:xfrm>
          <a:prstGeom prst="rect">
            <a:avLst/>
          </a:prstGeom>
        </p:spPr>
        <p:txBody>
          <a:bodyPr wrap="square">
            <a:spAutoFit/>
          </a:bodyPr>
          <a:lstStyle/>
          <a:p>
            <a:pPr marL="342900"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Strength training is the only proven thing to help significantly increase metabolism.  </a:t>
            </a:r>
          </a:p>
          <a:p>
            <a:pPr marL="342900" indent="-342900">
              <a:buFont typeface="Arial" panose="020B0604020202020204" pitchFamily="34" charset="0"/>
              <a:buChar char="•"/>
            </a:pPr>
            <a:endParaRPr lang="en-US" sz="28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800" dirty="0">
                <a:latin typeface="Segoe UI" panose="020B0502040204020203" pitchFamily="34" charset="0"/>
                <a:cs typeface="Segoe UI" panose="020B0502040204020203" pitchFamily="34" charset="0"/>
              </a:rPr>
              <a:t>In a peer reviewed study from “Current Sports Medicine Reports,” found that lifting weights can increase RMR by </a:t>
            </a:r>
            <a:r>
              <a:rPr lang="en-US" sz="2800" b="1" dirty="0">
                <a:latin typeface="Segoe UI" panose="020B0502040204020203" pitchFamily="34" charset="0"/>
                <a:cs typeface="Segoe UI" panose="020B0502040204020203" pitchFamily="34" charset="0"/>
              </a:rPr>
              <a:t>7%</a:t>
            </a:r>
            <a:r>
              <a:rPr lang="en-US" sz="2800" dirty="0">
                <a:latin typeface="Segoe UI" panose="020B0502040204020203" pitchFamily="34" charset="0"/>
                <a:cs typeface="Segoe UI" panose="020B0502040204020203" pitchFamily="34" charset="0"/>
              </a:rPr>
              <a:t>.</a:t>
            </a:r>
          </a:p>
          <a:p>
            <a:pPr marL="800100" lvl="1" indent="-342900">
              <a:buFont typeface="Wingdings" panose="05000000000000000000" pitchFamily="2" charset="2"/>
              <a:buChar char="Ø"/>
            </a:pPr>
            <a:r>
              <a:rPr lang="en-US" sz="2800" dirty="0">
                <a:latin typeface="Segoe UI" panose="020B0502040204020203" pitchFamily="34" charset="0"/>
                <a:cs typeface="Segoe UI" panose="020B0502040204020203" pitchFamily="34" charset="0"/>
              </a:rPr>
              <a:t>At rest, muscle uses approximately 3x more calories than fat.</a:t>
            </a:r>
          </a:p>
          <a:p>
            <a:pPr marL="800100" lvl="1" indent="-342900">
              <a:buFont typeface="Wingdings" panose="05000000000000000000" pitchFamily="2" charset="2"/>
              <a:buChar char="Ø"/>
            </a:pPr>
            <a:r>
              <a:rPr lang="en-US" sz="2800" dirty="0">
                <a:latin typeface="Segoe UI" panose="020B0502040204020203" pitchFamily="34" charset="0"/>
                <a:cs typeface="Segoe UI" panose="020B0502040204020203" pitchFamily="34" charset="0"/>
              </a:rPr>
              <a:t>Should be incorporated 2+ days/week.</a:t>
            </a:r>
          </a:p>
        </p:txBody>
      </p:sp>
      <p:pic>
        <p:nvPicPr>
          <p:cNvPr id="11268" name="Picture 4" descr="People exercising Vectors &amp; Illustrations for Free Download | Freepik">
            <a:extLst>
              <a:ext uri="{FF2B5EF4-FFF2-40B4-BE49-F238E27FC236}">
                <a16:creationId xmlns:a16="http://schemas.microsoft.com/office/drawing/2014/main" id="{D2F5D1CC-A292-4515-8395-55BA567FF7C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2450" l="7100" r="92050">
                        <a14:foregroundMark x1="8250" y1="76200" x2="8950" y2="80700"/>
                        <a14:foregroundMark x1="8850" y1="87600" x2="16550" y2="87250"/>
                        <a14:foregroundMark x1="13350" y1="86150" x2="19050" y2="86550"/>
                        <a14:foregroundMark x1="15600" y1="90550" x2="43800" y2="87000"/>
                        <a14:foregroundMark x1="43800" y1="87000" x2="63650" y2="89150"/>
                        <a14:foregroundMark x1="91500" y1="71600" x2="91500" y2="71600"/>
                        <a14:foregroundMark x1="87950" y1="91400" x2="87950" y2="91400"/>
                        <a14:foregroundMark x1="78100" y1="92450" x2="78100" y2="92450"/>
                        <a14:foregroundMark x1="92100" y1="91150" x2="92100" y2="91150"/>
                        <a14:foregroundMark x1="7100" y1="87600" x2="7100" y2="87600"/>
                      </a14:backgroundRemoval>
                    </a14:imgEffect>
                  </a14:imgLayer>
                </a14:imgProps>
              </a:ext>
              <a:ext uri="{28A0092B-C50C-407E-A947-70E740481C1C}">
                <a14:useLocalDpi xmlns:a14="http://schemas.microsoft.com/office/drawing/2010/main" val="0"/>
              </a:ext>
            </a:extLst>
          </a:blip>
          <a:srcRect/>
          <a:stretch>
            <a:fillRect/>
          </a:stretch>
        </p:blipFill>
        <p:spPr bwMode="auto">
          <a:xfrm>
            <a:off x="8662942" y="2424667"/>
            <a:ext cx="3137585" cy="313758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B5C499A-CA79-4C25-981D-3881A3501EAD}"/>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E3B2146-EB73-4CC7-ACF2-44D03DAB186D}"/>
              </a:ext>
            </a:extLst>
          </p:cNvPr>
          <p:cNvPicPr>
            <a:picLocks noChangeAspect="1"/>
          </p:cNvPicPr>
          <p:nvPr/>
        </p:nvPicPr>
        <p:blipFill rotWithShape="1">
          <a:blip r:embed="rId5"/>
          <a:srcRect t="11539" b="11539"/>
          <a:stretch/>
        </p:blipFill>
        <p:spPr>
          <a:xfrm>
            <a:off x="0" y="6154616"/>
            <a:ext cx="12192000" cy="703384"/>
          </a:xfrm>
          <a:prstGeom prst="rect">
            <a:avLst/>
          </a:prstGeom>
        </p:spPr>
      </p:pic>
      <p:pic>
        <p:nvPicPr>
          <p:cNvPr id="9" name="Picture 8">
            <a:extLst>
              <a:ext uri="{FF2B5EF4-FFF2-40B4-BE49-F238E27FC236}">
                <a16:creationId xmlns:a16="http://schemas.microsoft.com/office/drawing/2014/main" id="{30A64E79-9102-459B-8BCB-FA43BC73A2E2}"/>
              </a:ext>
            </a:extLst>
          </p:cNvPr>
          <p:cNvPicPr>
            <a:picLocks noChangeAspect="1"/>
          </p:cNvPicPr>
          <p:nvPr/>
        </p:nvPicPr>
        <p:blipFill rotWithShape="1">
          <a:blip r:embed="rId6"/>
          <a:srcRect t="34968" b="-11891"/>
          <a:stretch/>
        </p:blipFill>
        <p:spPr>
          <a:xfrm>
            <a:off x="-6" y="-50035"/>
            <a:ext cx="12192000" cy="703384"/>
          </a:xfrm>
          <a:prstGeom prst="rect">
            <a:avLst/>
          </a:prstGeom>
        </p:spPr>
      </p:pic>
    </p:spTree>
    <p:extLst>
      <p:ext uri="{BB962C8B-B14F-4D97-AF65-F5344CB8AC3E}">
        <p14:creationId xmlns:p14="http://schemas.microsoft.com/office/powerpoint/2010/main" val="309064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6184" y="767551"/>
            <a:ext cx="112520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egoe UI" panose="020B0502040204020203" pitchFamily="34" charset="0"/>
                <a:cs typeface="Segoe UI" panose="020B0502040204020203" pitchFamily="34" charset="0"/>
              </a:rPr>
              <a:t>Can I Increase my Metabolism? </a:t>
            </a:r>
            <a:r>
              <a:rPr lang="en-US" i="1" dirty="0">
                <a:latin typeface="Segoe UI" panose="020B0502040204020203" pitchFamily="34" charset="0"/>
                <a:cs typeface="Segoe UI" panose="020B0502040204020203" pitchFamily="34" charset="0"/>
              </a:rPr>
              <a:t>continued</a:t>
            </a:r>
          </a:p>
        </p:txBody>
      </p:sp>
      <p:cxnSp>
        <p:nvCxnSpPr>
          <p:cNvPr id="4" name="Straight Connector 3"/>
          <p:cNvCxnSpPr/>
          <p:nvPr/>
        </p:nvCxnSpPr>
        <p:spPr>
          <a:xfrm flipV="1">
            <a:off x="627020" y="1534886"/>
            <a:ext cx="10937965" cy="13063"/>
          </a:xfrm>
          <a:prstGeom prst="line">
            <a:avLst/>
          </a:prstGeom>
          <a:ln w="38100">
            <a:solidFill>
              <a:srgbClr val="00629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FF01A83-B48E-4D59-ABF1-B8F7BD9D18A5}"/>
              </a:ext>
            </a:extLst>
          </p:cNvPr>
          <p:cNvSpPr txBox="1">
            <a:spLocks/>
          </p:cNvSpPr>
          <p:nvPr/>
        </p:nvSpPr>
        <p:spPr>
          <a:xfrm>
            <a:off x="627012" y="1946303"/>
            <a:ext cx="10937964" cy="37851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endParaRPr lang="en-US"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F9A8D7C-1837-4A0B-B0E3-B3F11AD992B8}"/>
              </a:ext>
            </a:extLst>
          </p:cNvPr>
          <p:cNvSpPr/>
          <p:nvPr/>
        </p:nvSpPr>
        <p:spPr>
          <a:xfrm>
            <a:off x="627012" y="1717899"/>
            <a:ext cx="10937964" cy="4231928"/>
          </a:xfrm>
          <a:prstGeom prst="rect">
            <a:avLst/>
          </a:prstGeom>
        </p:spPr>
        <p:txBody>
          <a:bodyPr wrap="square">
            <a:spAutoFit/>
          </a:bodyPr>
          <a:lstStyle/>
          <a:p>
            <a:pPr>
              <a:spcAft>
                <a:spcPts val="600"/>
              </a:spcAft>
            </a:pPr>
            <a:r>
              <a:rPr lang="en-US" sz="2400" dirty="0">
                <a:latin typeface="Segoe UI" panose="020B0502040204020203" pitchFamily="34" charset="0"/>
                <a:cs typeface="Segoe UI" panose="020B0502040204020203" pitchFamily="34" charset="0"/>
              </a:rPr>
              <a:t>Most important thing to focus on is getting enough protein!</a:t>
            </a:r>
          </a:p>
          <a:p>
            <a:pPr marL="800100" lvl="1" indent="-34290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Not only is protein important for muscle growth and maintenance, it also requires more energy to digest compared to fat and carbs. </a:t>
            </a:r>
            <a:r>
              <a:rPr lang="en-US" sz="2000" b="1" dirty="0">
                <a:latin typeface="Segoe UI" panose="020B0502040204020203" pitchFamily="34" charset="0"/>
                <a:cs typeface="Segoe UI" panose="020B0502040204020203" pitchFamily="34" charset="0"/>
              </a:rPr>
              <a:t>25%-30% </a:t>
            </a:r>
            <a:r>
              <a:rPr lang="en-US" sz="2000" dirty="0">
                <a:latin typeface="Segoe UI" panose="020B0502040204020203" pitchFamily="34" charset="0"/>
                <a:cs typeface="Segoe UI" panose="020B0502040204020203" pitchFamily="34" charset="0"/>
              </a:rPr>
              <a:t>of the calories consumed in protein is then used to break it down and process it.</a:t>
            </a:r>
          </a:p>
          <a:p>
            <a:pPr marL="800100" lvl="1" indent="-34290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Consuming 25-30% of your daily calories from protein has been shown to </a:t>
            </a:r>
            <a:r>
              <a:rPr lang="en-US" sz="2000" b="1" dirty="0">
                <a:latin typeface="Segoe UI" panose="020B0502040204020203" pitchFamily="34" charset="0"/>
                <a:cs typeface="Segoe UI" panose="020B0502040204020203" pitchFamily="34" charset="0"/>
              </a:rPr>
              <a:t>increase metabolism by up to 80-100 calories per day</a:t>
            </a:r>
            <a:r>
              <a:rPr lang="en-US" sz="2000" dirty="0">
                <a:latin typeface="Segoe UI" panose="020B0502040204020203" pitchFamily="34" charset="0"/>
                <a:cs typeface="Segoe UI" panose="020B0502040204020203" pitchFamily="34" charset="0"/>
              </a:rPr>
              <a:t>. </a:t>
            </a:r>
          </a:p>
          <a:p>
            <a:pPr marL="800100" lvl="1" indent="-34290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It also promotes satiety, and can help to prevent carb heavy/sugar cravings throughout the day.</a:t>
            </a:r>
          </a:p>
          <a:p>
            <a:pPr marL="800100" lvl="1" indent="-34290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Be sure you are not eating too much protein as it can overtax your kidneys.</a:t>
            </a:r>
          </a:p>
          <a:p>
            <a:pPr marL="800100" lvl="1" indent="-34290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Current RDA for adults is 0.8 per kg. Protein needs vary depending on disease processes, sickness, pregnancy, strength training goals. Discuss with an RDN to get accurate protein need recommendations.</a:t>
            </a:r>
          </a:p>
        </p:txBody>
      </p:sp>
      <p:cxnSp>
        <p:nvCxnSpPr>
          <p:cNvPr id="8" name="Straight Connector 7">
            <a:extLst>
              <a:ext uri="{FF2B5EF4-FFF2-40B4-BE49-F238E27FC236}">
                <a16:creationId xmlns:a16="http://schemas.microsoft.com/office/drawing/2014/main" id="{805166E9-A4AD-4FF8-97AA-2B98EBC3DFE9}"/>
              </a:ext>
            </a:extLst>
          </p:cNvPr>
          <p:cNvCxnSpPr/>
          <p:nvPr/>
        </p:nvCxnSpPr>
        <p:spPr>
          <a:xfrm flipV="1">
            <a:off x="627020" y="1534886"/>
            <a:ext cx="10937965" cy="13063"/>
          </a:xfrm>
          <a:prstGeom prst="line">
            <a:avLst/>
          </a:prstGeom>
          <a:ln w="38100">
            <a:solidFill>
              <a:srgbClr val="4E466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A9BB2F-E31D-4F36-919F-D9345B28648C}"/>
              </a:ext>
            </a:extLst>
          </p:cNvPr>
          <p:cNvPicPr>
            <a:picLocks noChangeAspect="1"/>
          </p:cNvPicPr>
          <p:nvPr/>
        </p:nvPicPr>
        <p:blipFill rotWithShape="1">
          <a:blip r:embed="rId3"/>
          <a:srcRect t="11539" b="11539"/>
          <a:stretch/>
        </p:blipFill>
        <p:spPr>
          <a:xfrm>
            <a:off x="0" y="6154616"/>
            <a:ext cx="12192000" cy="703384"/>
          </a:xfrm>
          <a:prstGeom prst="rect">
            <a:avLst/>
          </a:prstGeom>
        </p:spPr>
      </p:pic>
      <p:pic>
        <p:nvPicPr>
          <p:cNvPr id="10" name="Picture 9">
            <a:extLst>
              <a:ext uri="{FF2B5EF4-FFF2-40B4-BE49-F238E27FC236}">
                <a16:creationId xmlns:a16="http://schemas.microsoft.com/office/drawing/2014/main" id="{FD8F9F25-A1E2-47E4-8201-58B10C7BD851}"/>
              </a:ext>
            </a:extLst>
          </p:cNvPr>
          <p:cNvPicPr>
            <a:picLocks noChangeAspect="1"/>
          </p:cNvPicPr>
          <p:nvPr/>
        </p:nvPicPr>
        <p:blipFill rotWithShape="1">
          <a:blip r:embed="rId4"/>
          <a:srcRect t="34968" b="-11891"/>
          <a:stretch/>
        </p:blipFill>
        <p:spPr>
          <a:xfrm>
            <a:off x="-6" y="-50035"/>
            <a:ext cx="12192000" cy="703384"/>
          </a:xfrm>
          <a:prstGeom prst="rect">
            <a:avLst/>
          </a:prstGeom>
        </p:spPr>
      </p:pic>
    </p:spTree>
    <p:extLst>
      <p:ext uri="{BB962C8B-B14F-4D97-AF65-F5344CB8AC3E}">
        <p14:creationId xmlns:p14="http://schemas.microsoft.com/office/powerpoint/2010/main" val="128972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6663</TotalTime>
  <Words>1358</Words>
  <Application>Microsoft Office PowerPoint</Application>
  <PresentationFormat>Widescreen</PresentationFormat>
  <Paragraphs>113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AultCare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Probert</dc:creator>
  <cp:lastModifiedBy>Tracy Brewer</cp:lastModifiedBy>
  <cp:revision>163</cp:revision>
  <cp:lastPrinted>2020-12-22T14:53:46Z</cp:lastPrinted>
  <dcterms:created xsi:type="dcterms:W3CDTF">2020-12-22T14:53:14Z</dcterms:created>
  <dcterms:modified xsi:type="dcterms:W3CDTF">2022-10-26T13:32:13Z</dcterms:modified>
</cp:coreProperties>
</file>