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308" r:id="rId4"/>
    <p:sldId id="309" r:id="rId5"/>
    <p:sldId id="310" r:id="rId6"/>
    <p:sldId id="311" r:id="rId7"/>
    <p:sldId id="312" r:id="rId8"/>
    <p:sldId id="313" r:id="rId9"/>
    <p:sldId id="314" r:id="rId10"/>
    <p:sldId id="315" r:id="rId11"/>
    <p:sldId id="316" r:id="rId12"/>
    <p:sldId id="317" r:id="rId13"/>
    <p:sldId id="318" r:id="rId14"/>
    <p:sldId id="319" r:id="rId15"/>
    <p:sldId id="289" r:id="rId16"/>
    <p:sldId id="320" r:id="rId1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9DD3"/>
    <a:srgbClr val="9F1D20"/>
    <a:srgbClr val="FF8888"/>
    <a:srgbClr val="388DFF"/>
    <a:srgbClr val="43AF9F"/>
    <a:srgbClr val="E6E6E6"/>
    <a:srgbClr val="C87851"/>
    <a:srgbClr val="004AAD"/>
    <a:srgbClr val="008037"/>
    <a:srgbClr val="C60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93979" autoAdjust="0"/>
  </p:normalViewPr>
  <p:slideViewPr>
    <p:cSldViewPr snapToGrid="0">
      <p:cViewPr varScale="1">
        <p:scale>
          <a:sx n="80" d="100"/>
          <a:sy n="80" d="100"/>
        </p:scale>
        <p:origin x="108"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DE094352-3A46-4873-9358-C5ABED72E7A2}" type="datetimeFigureOut">
              <a:rPr lang="en-US" smtClean="0"/>
              <a:t>3/29/2022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6A392502-4BDC-4258-ABFE-952C69E69671}" type="slidenum">
              <a:rPr lang="en-US" smtClean="0"/>
              <a:t>‹#›</a:t>
            </a:fld>
            <a:endParaRPr lang="en-US"/>
          </a:p>
        </p:txBody>
      </p:sp>
    </p:spTree>
    <p:extLst>
      <p:ext uri="{BB962C8B-B14F-4D97-AF65-F5344CB8AC3E}">
        <p14:creationId xmlns:p14="http://schemas.microsoft.com/office/powerpoint/2010/main" val="27070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ubmed.ncbi.nlm.nih.gov/1250547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igraineresearchfoundation.org/about-migraine/migraine-in-wome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ucsf.edu/news/2013/05/105496/genetic-mutation-linked-typical-form-migrain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501293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a:t>
            </a:fld>
            <a:endParaRPr lang="en-US"/>
          </a:p>
        </p:txBody>
      </p:sp>
    </p:spTree>
    <p:extLst>
      <p:ext uri="{BB962C8B-B14F-4D97-AF65-F5344CB8AC3E}">
        <p14:creationId xmlns:p14="http://schemas.microsoft.com/office/powerpoint/2010/main" val="215787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Sleep: </a:t>
            </a:r>
            <a:r>
              <a:rPr lang="en-US" sz="1200" b="0" i="0" kern="1200" dirty="0" smtClean="0">
                <a:solidFill>
                  <a:schemeClr val="tx1"/>
                </a:solidFill>
                <a:effectLst/>
                <a:latin typeface="+mn-lt"/>
                <a:ea typeface="+mn-ea"/>
                <a:cs typeface="+mn-cs"/>
              </a:rPr>
              <a:t>Research has long established a relationship between sleeping problems and headache disorders, including migraines, tension-type headache, and the less common cluster headache and hypnic headache.</a:t>
            </a:r>
          </a:p>
          <a:p>
            <a:r>
              <a:rPr lang="en-US" sz="1200" b="0" i="0" kern="1200" dirty="0" smtClean="0">
                <a:solidFill>
                  <a:schemeClr val="tx1"/>
                </a:solidFill>
                <a:effectLst/>
                <a:latin typeface="+mn-lt"/>
                <a:ea typeface="+mn-ea"/>
                <a:cs typeface="+mn-cs"/>
              </a:rPr>
              <a:t> However, those who experience migraines in particular are </a:t>
            </a:r>
            <a:r>
              <a:rPr lang="en-US" sz="1200" b="0" i="0" u="none" strike="noStrike" kern="1200" dirty="0" smtClean="0">
                <a:solidFill>
                  <a:schemeClr val="tx1"/>
                </a:solidFill>
                <a:effectLst/>
                <a:latin typeface="+mn-lt"/>
                <a:ea typeface="+mn-ea"/>
                <a:cs typeface="+mn-cs"/>
              </a:rPr>
              <a:t>more likely to suffer from insufficient sleep</a:t>
            </a:r>
            <a:r>
              <a:rPr lang="en-US" sz="1200" b="0" i="0" kern="1200" dirty="0" smtClean="0">
                <a:solidFill>
                  <a:schemeClr val="tx1"/>
                </a:solidFill>
                <a:effectLst/>
                <a:latin typeface="+mn-lt"/>
                <a:ea typeface="+mn-ea"/>
                <a:cs typeface="+mn-cs"/>
              </a:rPr>
              <a:t> than those with other headache disorders. In addition to increasing the risk for migraines, sleep deprivation has also been shown to increase the </a:t>
            </a:r>
            <a:r>
              <a:rPr lang="en-US" sz="1200" b="0" i="0" u="none" kern="1200" dirty="0" smtClean="0">
                <a:solidFill>
                  <a:schemeClr val="tx1"/>
                </a:solidFill>
                <a:effectLst/>
                <a:latin typeface="+mn-lt"/>
                <a:ea typeface="+mn-ea"/>
                <a:cs typeface="+mn-cs"/>
              </a:rPr>
              <a:t>severity</a:t>
            </a:r>
            <a:r>
              <a:rPr lang="en-US" sz="1200" b="0" i="0" u="none" kern="1200" baseline="0" dirty="0" smtClean="0">
                <a:solidFill>
                  <a:schemeClr val="tx1"/>
                </a:solidFill>
                <a:effectLst/>
                <a:latin typeface="+mn-lt"/>
                <a:ea typeface="+mn-ea"/>
                <a:cs typeface="+mn-cs"/>
              </a:rPr>
              <a:t> and frequency of migraines.</a:t>
            </a:r>
          </a:p>
          <a:p>
            <a:endParaRPr lang="en-US" sz="1200" b="0" i="0" u="none"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Research has found that not only too </a:t>
            </a:r>
            <a:r>
              <a:rPr lang="en-US" sz="1200" b="0" i="1" kern="1200" dirty="0" smtClean="0">
                <a:solidFill>
                  <a:schemeClr val="tx1"/>
                </a:solidFill>
                <a:effectLst/>
                <a:latin typeface="+mn-lt"/>
                <a:ea typeface="+mn-ea"/>
                <a:cs typeface="+mn-cs"/>
              </a:rPr>
              <a:t>little</a:t>
            </a:r>
            <a:r>
              <a:rPr lang="en-US" sz="1200" b="0" i="0" kern="1200" dirty="0" smtClean="0">
                <a:solidFill>
                  <a:schemeClr val="tx1"/>
                </a:solidFill>
                <a:effectLst/>
                <a:latin typeface="+mn-lt"/>
                <a:ea typeface="+mn-ea"/>
                <a:cs typeface="+mn-cs"/>
              </a:rPr>
              <a:t> sleep (sleep deprivation), but also </a:t>
            </a:r>
            <a:r>
              <a:rPr lang="en-US" sz="1200" b="0" i="0" u="none" strike="noStrike" kern="1200" dirty="0" smtClean="0">
                <a:solidFill>
                  <a:schemeClr val="tx1"/>
                </a:solidFill>
                <a:effectLst/>
                <a:latin typeface="+mn-lt"/>
                <a:ea typeface="+mn-ea"/>
                <a:cs typeface="+mn-cs"/>
                <a:hlinkClick r:id="rId3"/>
              </a:rPr>
              <a:t>too much sleep</a:t>
            </a:r>
            <a:r>
              <a:rPr lang="en-US" sz="1200" b="0" i="0" u="none" strike="noStrike" kern="1200" baseline="30000" dirty="0" smtClean="0">
                <a:solidFill>
                  <a:schemeClr val="tx1"/>
                </a:solidFill>
                <a:effectLst/>
                <a:latin typeface="+mn-lt"/>
                <a:ea typeface="+mn-ea"/>
                <a:cs typeface="+mn-cs"/>
                <a:hlinkClick r:id="rId3"/>
              </a:rPr>
              <a:t>11</a:t>
            </a:r>
            <a:r>
              <a:rPr lang="en-US" sz="1200" b="0" i="0" kern="1200" dirty="0" smtClean="0">
                <a:solidFill>
                  <a:schemeClr val="tx1"/>
                </a:solidFill>
                <a:effectLst/>
                <a:latin typeface="+mn-lt"/>
                <a:ea typeface="+mn-ea"/>
                <a:cs typeface="+mn-cs"/>
              </a:rPr>
              <a:t> (hypersomnia) can trigger migraines.</a:t>
            </a:r>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10</a:t>
            </a:fld>
            <a:endParaRPr lang="en-US"/>
          </a:p>
        </p:txBody>
      </p:sp>
    </p:spTree>
    <p:extLst>
      <p:ext uri="{BB962C8B-B14F-4D97-AF65-F5344CB8AC3E}">
        <p14:creationId xmlns:p14="http://schemas.microsoft.com/office/powerpoint/2010/main" val="74785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r>
              <a:rPr lang="en-US" b="1" baseline="0" dirty="0"/>
              <a:t>Melatonin: </a:t>
            </a:r>
            <a:r>
              <a:rPr lang="en-US" b="0" baseline="0" dirty="0"/>
              <a:t>Widely used as a sleep aid. Sleep is natures way of dealing with a migraine</a:t>
            </a:r>
            <a:r>
              <a:rPr lang="en-US" b="0" baseline="0" dirty="0" smtClean="0"/>
              <a:t>.</a:t>
            </a:r>
          </a:p>
          <a:p>
            <a:r>
              <a:rPr lang="en-US" sz="1200" b="0" i="0" u="none" strike="noStrike" kern="1200" dirty="0" smtClean="0">
                <a:solidFill>
                  <a:schemeClr val="tx1"/>
                </a:solidFill>
                <a:effectLst/>
                <a:latin typeface="+mn-lt"/>
                <a:ea typeface="+mn-ea"/>
                <a:cs typeface="+mn-cs"/>
              </a:rPr>
              <a:t>Low levels of melatonin</a:t>
            </a:r>
            <a:r>
              <a:rPr lang="en-US" sz="1200" b="0" i="0" kern="1200" dirty="0" smtClean="0">
                <a:solidFill>
                  <a:schemeClr val="tx1"/>
                </a:solidFill>
                <a:effectLst/>
                <a:latin typeface="+mn-lt"/>
                <a:ea typeface="+mn-ea"/>
                <a:cs typeface="+mn-cs"/>
              </a:rPr>
              <a:t> have been linked to migraines and cluster headaches, as well as waking up with headaches.</a:t>
            </a:r>
            <a:endParaRPr lang="en-US" b="1" baseline="0"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11</a:t>
            </a:fld>
            <a:endParaRPr lang="en-US"/>
          </a:p>
        </p:txBody>
      </p:sp>
    </p:spTree>
    <p:extLst>
      <p:ext uri="{BB962C8B-B14F-4D97-AF65-F5344CB8AC3E}">
        <p14:creationId xmlns:p14="http://schemas.microsoft.com/office/powerpoint/2010/main" val="2868929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12</a:t>
            </a:fld>
            <a:endParaRPr lang="en-US"/>
          </a:p>
        </p:txBody>
      </p:sp>
    </p:spTree>
    <p:extLst>
      <p:ext uri="{BB962C8B-B14F-4D97-AF65-F5344CB8AC3E}">
        <p14:creationId xmlns:p14="http://schemas.microsoft.com/office/powerpoint/2010/main" val="386342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13</a:t>
            </a:fld>
            <a:endParaRPr lang="en-US"/>
          </a:p>
        </p:txBody>
      </p:sp>
    </p:spTree>
    <p:extLst>
      <p:ext uri="{BB962C8B-B14F-4D97-AF65-F5344CB8AC3E}">
        <p14:creationId xmlns:p14="http://schemas.microsoft.com/office/powerpoint/2010/main" val="534316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14</a:t>
            </a:fld>
            <a:endParaRPr lang="en-US"/>
          </a:p>
        </p:txBody>
      </p:sp>
    </p:spTree>
    <p:extLst>
      <p:ext uri="{BB962C8B-B14F-4D97-AF65-F5344CB8AC3E}">
        <p14:creationId xmlns:p14="http://schemas.microsoft.com/office/powerpoint/2010/main" val="1680686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15</a:t>
            </a:fld>
            <a:endParaRPr lang="en-US"/>
          </a:p>
        </p:txBody>
      </p:sp>
    </p:spTree>
    <p:extLst>
      <p:ext uri="{BB962C8B-B14F-4D97-AF65-F5344CB8AC3E}">
        <p14:creationId xmlns:p14="http://schemas.microsoft.com/office/powerpoint/2010/main" val="349626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16</a:t>
            </a:fld>
            <a:endParaRPr lang="en-US"/>
          </a:p>
        </p:txBody>
      </p:sp>
    </p:spTree>
    <p:extLst>
      <p:ext uri="{BB962C8B-B14F-4D97-AF65-F5344CB8AC3E}">
        <p14:creationId xmlns:p14="http://schemas.microsoft.com/office/powerpoint/2010/main" val="324610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a:t>
            </a:fld>
            <a:endParaRPr lang="en-US"/>
          </a:p>
        </p:txBody>
      </p:sp>
    </p:spTree>
    <p:extLst>
      <p:ext uri="{BB962C8B-B14F-4D97-AF65-F5344CB8AC3E}">
        <p14:creationId xmlns:p14="http://schemas.microsoft.com/office/powerpoint/2010/main" val="20085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a:t>
            </a:r>
            <a:r>
              <a:rPr lang="en-US" sz="1200" b="0" i="0" kern="1200" dirty="0">
                <a:solidFill>
                  <a:schemeClr val="tx1"/>
                </a:solidFill>
                <a:effectLst/>
                <a:latin typeface="+mn-lt"/>
                <a:ea typeface="+mn-ea"/>
                <a:cs typeface="+mn-cs"/>
              </a:rPr>
              <a:t>The pain from tension headaches tends to spread across both sides of the head, often starting at the back and creeping forward. This is the most common form of headache pain. Eyestrain, stress and hunger are frequently causes of tension headaches, and they can be chronic.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Sinus</a:t>
            </a:r>
            <a:r>
              <a:rPr lang="en-US" sz="1200" b="0" i="0" kern="1200" dirty="0" smtClean="0">
                <a:solidFill>
                  <a:schemeClr val="tx1"/>
                </a:solidFill>
                <a:effectLst/>
                <a:latin typeface="+mn-lt"/>
                <a:ea typeface="+mn-ea"/>
                <a:cs typeface="+mn-cs"/>
              </a:rPr>
              <a:t>: These </a:t>
            </a:r>
            <a:r>
              <a:rPr lang="en-US" sz="1200" b="0" i="0" kern="1200" dirty="0">
                <a:solidFill>
                  <a:schemeClr val="tx1"/>
                </a:solidFill>
                <a:effectLst/>
                <a:latin typeface="+mn-lt"/>
                <a:ea typeface="+mn-ea"/>
                <a:cs typeface="+mn-cs"/>
              </a:rPr>
              <a:t>headaches often strike when you’re sick or feeling congested. They’re caused by swelling in the sinus passages, resulting in pain behind the cheeks, nose and eyes. The pain is often as its worst when you wake up on the morning and when you bend forward.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Cluster</a:t>
            </a:r>
            <a:r>
              <a:rPr lang="en-US" sz="1200" b="0" i="0" kern="1200" dirty="0" smtClean="0">
                <a:solidFill>
                  <a:schemeClr val="tx1"/>
                </a:solidFill>
                <a:effectLst/>
                <a:latin typeface="+mn-lt"/>
                <a:ea typeface="+mn-ea"/>
                <a:cs typeface="+mn-cs"/>
              </a:rPr>
              <a:t>: These </a:t>
            </a:r>
            <a:r>
              <a:rPr lang="en-US" sz="1200" b="0" i="0" kern="1200" dirty="0">
                <a:solidFill>
                  <a:schemeClr val="tx1"/>
                </a:solidFill>
                <a:effectLst/>
                <a:latin typeface="+mn-lt"/>
                <a:ea typeface="+mn-ea"/>
                <a:cs typeface="+mn-cs"/>
              </a:rPr>
              <a:t>headaches are usually very painful and occur in “clusters,” meaning they happen daily (usually at the same time), sometimes up to several times per day for months. They are a result of dilation in the blood vessels of the brain due to a release of serotonin and histamines. They can be caused by physical exertion, bright lights or even altitude.</a:t>
            </a:r>
            <a:endParaRPr lang="en-US"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3</a:t>
            </a:fld>
            <a:endParaRPr lang="en-US"/>
          </a:p>
        </p:txBody>
      </p:sp>
    </p:spTree>
    <p:extLst>
      <p:ext uri="{BB962C8B-B14F-4D97-AF65-F5344CB8AC3E}">
        <p14:creationId xmlns:p14="http://schemas.microsoft.com/office/powerpoint/2010/main" val="154945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smtClean="0">
                <a:latin typeface="Segoe UI" panose="020B0502040204020203" pitchFamily="34" charset="0"/>
                <a:cs typeface="Segoe UI" panose="020B0502040204020203" pitchFamily="34" charset="0"/>
              </a:rPr>
              <a:t>When most people hear the term migraine, they often think of a severe headache. But headaches are only one symptom of migraines, and they can range in severity and length.</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4</a:t>
            </a:fld>
            <a:endParaRPr lang="en-US"/>
          </a:p>
        </p:txBody>
      </p:sp>
    </p:spTree>
    <p:extLst>
      <p:ext uri="{BB962C8B-B14F-4D97-AF65-F5344CB8AC3E}">
        <p14:creationId xmlns:p14="http://schemas.microsoft.com/office/powerpoint/2010/main" val="372084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5</a:t>
            </a:fld>
            <a:endParaRPr lang="en-US"/>
          </a:p>
        </p:txBody>
      </p:sp>
    </p:spTree>
    <p:extLst>
      <p:ext uri="{BB962C8B-B14F-4D97-AF65-F5344CB8AC3E}">
        <p14:creationId xmlns:p14="http://schemas.microsoft.com/office/powerpoint/2010/main" val="202959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Prodrome</a:t>
            </a:r>
            <a:r>
              <a:rPr lang="en-US" dirty="0" smtClean="0"/>
              <a:t>: T</a:t>
            </a:r>
            <a:r>
              <a:rPr lang="en-US" sz="1200" b="0" i="0" kern="1200" dirty="0" smtClean="0">
                <a:solidFill>
                  <a:schemeClr val="tx1"/>
                </a:solidFill>
                <a:effectLst/>
                <a:latin typeface="+mn-lt"/>
                <a:ea typeface="+mn-ea"/>
                <a:cs typeface="+mn-cs"/>
              </a:rPr>
              <a:t>his </a:t>
            </a:r>
            <a:r>
              <a:rPr lang="en-US" sz="1200" b="0" i="0" kern="1200" dirty="0">
                <a:solidFill>
                  <a:schemeClr val="tx1"/>
                </a:solidFill>
                <a:effectLst/>
                <a:latin typeface="+mn-lt"/>
                <a:ea typeface="+mn-ea"/>
                <a:cs typeface="+mn-cs"/>
              </a:rPr>
              <a:t>stage features painless symptoms that occur hours or days before the migraine arrives. These include mood swings, food cravings and stiffness of the </a:t>
            </a:r>
            <a:r>
              <a:rPr lang="en-US" sz="1200" b="0" i="0" kern="1200" dirty="0" smtClean="0">
                <a:solidFill>
                  <a:schemeClr val="tx1"/>
                </a:solidFill>
                <a:effectLst/>
                <a:latin typeface="+mn-lt"/>
                <a:ea typeface="+mn-ea"/>
                <a:cs typeface="+mn-cs"/>
              </a:rPr>
              <a:t>neck.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Aura: Auras </a:t>
            </a:r>
            <a:r>
              <a:rPr lang="en-US" sz="1200" b="0" i="0" kern="1200" dirty="0">
                <a:solidFill>
                  <a:schemeClr val="tx1"/>
                </a:solidFill>
                <a:effectLst/>
                <a:latin typeface="+mn-lt"/>
                <a:ea typeface="+mn-ea"/>
                <a:cs typeface="+mn-cs"/>
              </a:rPr>
              <a:t>can affect a person’s vision, touch or speech, though not everyone who suffers from migraines experiences auras. Examples of auras include blurred visions, blind spots that expand over time, numbness in the arm, and slurred or jumbled speech.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Headache</a:t>
            </a:r>
            <a:r>
              <a:rPr lang="en-US" sz="1200" b="0" i="0" kern="1200" baseline="0" dirty="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phase:</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may range from mild to debilitating. Physical activity and exposure to light, sound and smells may worsen the pain. However, some people can have a migraine without developing a headache.</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Postdromal</a:t>
            </a:r>
            <a:r>
              <a:rPr lang="en-US" sz="1200" b="0" i="0" kern="1200" dirty="0">
                <a:solidFill>
                  <a:schemeClr val="tx1"/>
                </a:solidFill>
                <a:effectLst/>
                <a:latin typeface="+mn-lt"/>
                <a:ea typeface="+mn-ea"/>
                <a:cs typeface="+mn-cs"/>
              </a:rPr>
              <a:t> phase</a:t>
            </a:r>
            <a:r>
              <a:rPr lang="en-US" sz="1200" b="0" i="0" kern="1200" dirty="0" smtClean="0">
                <a:solidFill>
                  <a:schemeClr val="tx1"/>
                </a:solidFill>
                <a:effectLst/>
                <a:latin typeface="+mn-lt"/>
                <a:ea typeface="+mn-ea"/>
                <a:cs typeface="+mn-cs"/>
              </a:rPr>
              <a:t>: People </a:t>
            </a:r>
            <a:r>
              <a:rPr lang="en-US" sz="1200" b="0" i="0" kern="1200" dirty="0">
                <a:solidFill>
                  <a:schemeClr val="tx1"/>
                </a:solidFill>
                <a:effectLst/>
                <a:latin typeface="+mn-lt"/>
                <a:ea typeface="+mn-ea"/>
                <a:cs typeface="+mn-cs"/>
              </a:rPr>
              <a:t>may feel exhausted, confused or generally unwell during this phase.</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6</a:t>
            </a:fld>
            <a:endParaRPr lang="en-US"/>
          </a:p>
        </p:txBody>
      </p:sp>
    </p:spTree>
    <p:extLst>
      <p:ext uri="{BB962C8B-B14F-4D97-AF65-F5344CB8AC3E}">
        <p14:creationId xmlns:p14="http://schemas.microsoft.com/office/powerpoint/2010/main" val="353693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Gender and hormone</a:t>
            </a:r>
            <a:r>
              <a:rPr lang="en-US" dirty="0"/>
              <a:t>;</a:t>
            </a:r>
            <a:r>
              <a:rPr lang="en-US" baseline="0" dirty="0"/>
              <a:t> </a:t>
            </a:r>
            <a:r>
              <a:rPr lang="en-US" sz="1200" b="0" i="0" kern="1200" dirty="0">
                <a:solidFill>
                  <a:schemeClr val="tx1"/>
                </a:solidFill>
                <a:effectLst/>
                <a:latin typeface="+mn-lt"/>
                <a:ea typeface="+mn-ea"/>
                <a:cs typeface="+mn-cs"/>
              </a:rPr>
              <a:t>Women are </a:t>
            </a:r>
            <a:r>
              <a:rPr lang="en-US" sz="1200" b="0" i="0" u="none" kern="1200" dirty="0">
                <a:solidFill>
                  <a:schemeClr val="tx1"/>
                </a:solidFill>
                <a:effectLst/>
                <a:latin typeface="+mn-lt"/>
                <a:ea typeface="+mn-ea"/>
                <a:cs typeface="+mn-cs"/>
                <a:hlinkClick r:id="rId3"/>
              </a:rPr>
              <a:t>three times more likely</a:t>
            </a:r>
            <a:r>
              <a:rPr lang="en-US" sz="1200" b="0" i="0" kern="1200" dirty="0">
                <a:solidFill>
                  <a:schemeClr val="tx1"/>
                </a:solidFill>
                <a:effectLst/>
                <a:latin typeface="+mn-lt"/>
                <a:ea typeface="+mn-ea"/>
                <a:cs typeface="+mn-cs"/>
              </a:rPr>
              <a:t> to suffer from migraines than men.</a:t>
            </a:r>
          </a:p>
          <a:p>
            <a:r>
              <a:rPr lang="en-US" sz="1200" b="0" i="0" kern="1200" dirty="0">
                <a:solidFill>
                  <a:schemeClr val="tx1"/>
                </a:solidFill>
                <a:effectLst/>
                <a:latin typeface="+mn-lt"/>
                <a:ea typeface="+mn-ea"/>
                <a:cs typeface="+mn-cs"/>
              </a:rPr>
              <a:t>Hormonal medications, such as oral contraceptives and hormone replacement therapy, also can worsen migraines. Some women, however, find their migraines occurring less often when taking these medications.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Allergies: </a:t>
            </a:r>
            <a:r>
              <a:rPr lang="en-US" sz="1200" b="0" i="0" kern="1200" dirty="0">
                <a:solidFill>
                  <a:schemeClr val="tx1"/>
                </a:solidFill>
                <a:effectLst/>
                <a:latin typeface="+mn-lt"/>
                <a:ea typeface="+mn-ea"/>
                <a:cs typeface="+mn-cs"/>
              </a:rPr>
              <a:t>Also called allergic rhinitis, allergies cause irritation and inflammation in the body. Because migraines are associated with inflammation of the blood vessels, allergies are a known trigger for some people.</a:t>
            </a:r>
          </a:p>
          <a:p>
            <a:r>
              <a:rPr lang="en-US" sz="1200" b="0" i="0" kern="1200" dirty="0">
                <a:solidFill>
                  <a:schemeClr val="tx1"/>
                </a:solidFill>
                <a:effectLst/>
                <a:latin typeface="+mn-lt"/>
                <a:ea typeface="+mn-ea"/>
                <a:cs typeface="+mn-cs"/>
              </a:rPr>
              <a:t>Family hx and genetics: People with family members suffering from migraines are more likely to develop migraines themselves. Scientists have discovered a </a:t>
            </a:r>
            <a:r>
              <a:rPr lang="en-US" sz="1200" b="1" i="0" u="sng" kern="1200" dirty="0">
                <a:solidFill>
                  <a:schemeClr val="tx1"/>
                </a:solidFill>
                <a:effectLst/>
                <a:latin typeface="+mn-lt"/>
                <a:ea typeface="+mn-ea"/>
                <a:cs typeface="+mn-cs"/>
                <a:hlinkClick r:id="rId4"/>
              </a:rPr>
              <a:t>genetic mutation</a:t>
            </a:r>
            <a:r>
              <a:rPr lang="en-US" sz="1200" b="0" i="0" kern="1200" dirty="0">
                <a:solidFill>
                  <a:schemeClr val="tx1"/>
                </a:solidFill>
                <a:effectLst/>
                <a:latin typeface="+mn-lt"/>
                <a:ea typeface="+mn-ea"/>
                <a:cs typeface="+mn-cs"/>
              </a:rPr>
              <a:t> that is common in those with the most typical type of migraine.</a:t>
            </a:r>
          </a:p>
          <a:p>
            <a:endParaRPr lang="en-US" sz="1200" b="0"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Enviromental</a:t>
            </a:r>
            <a:r>
              <a:rPr lang="en-US" sz="1200" b="1" i="0" kern="1200" dirty="0">
                <a:solidFill>
                  <a:schemeClr val="tx1"/>
                </a:solidFill>
                <a:effectLst/>
                <a:latin typeface="+mn-lt"/>
                <a:ea typeface="+mn-ea"/>
                <a:cs typeface="+mn-cs"/>
              </a:rPr>
              <a:t>:</a:t>
            </a:r>
            <a:r>
              <a:rPr lang="en-US" sz="1200" b="1"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This category includes a wide range of triggers, like changes in weather, stress, food, smells and lack of sleep.</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Drinks: </a:t>
            </a:r>
            <a:r>
              <a:rPr lang="en-US" sz="1200" b="0" i="0" kern="1200" dirty="0">
                <a:solidFill>
                  <a:schemeClr val="tx1"/>
                </a:solidFill>
                <a:effectLst/>
                <a:latin typeface="+mn-lt"/>
                <a:ea typeface="+mn-ea"/>
                <a:cs typeface="+mn-cs"/>
              </a:rPr>
              <a:t>These include alcohol, especially wine, and too much caffeine, such as coffee.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Physical factors: </a:t>
            </a:r>
            <a:r>
              <a:rPr lang="en-US" sz="1200" b="0" i="0" kern="1200" dirty="0">
                <a:solidFill>
                  <a:schemeClr val="tx1"/>
                </a:solidFill>
                <a:effectLst/>
                <a:latin typeface="+mn-lt"/>
                <a:ea typeface="+mn-ea"/>
                <a:cs typeface="+mn-cs"/>
              </a:rPr>
              <a:t>Intense physical exertion, including sexual activity, might provoke migraines.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Medications: </a:t>
            </a:r>
            <a:r>
              <a:rPr lang="en-US" sz="1200" b="0" i="0" kern="1200" dirty="0">
                <a:solidFill>
                  <a:schemeClr val="tx1"/>
                </a:solidFill>
                <a:effectLst/>
                <a:latin typeface="+mn-lt"/>
                <a:ea typeface="+mn-ea"/>
                <a:cs typeface="+mn-cs"/>
              </a:rPr>
              <a:t>Oral contraceptives and vasodilators, such as nitroglycerin, can aggravate migraines.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Foods:</a:t>
            </a:r>
            <a:r>
              <a:rPr lang="en-US" sz="1200" b="1"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Aged cheeses and salty and processed foods might trigger migraines. So might skipping meals or fasting.</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Food additives</a:t>
            </a:r>
            <a:r>
              <a:rPr lang="en-US" sz="1200" b="0" i="0" kern="1200" dirty="0">
                <a:solidFill>
                  <a:schemeClr val="tx1"/>
                </a:solidFill>
                <a:effectLst/>
                <a:latin typeface="+mn-lt"/>
                <a:ea typeface="+mn-ea"/>
                <a:cs typeface="+mn-cs"/>
              </a:rPr>
              <a:t>; These include the sweetener aspartame and the preservative monosodium glutamate (MSG), found in many foods.</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7</a:t>
            </a:fld>
            <a:endParaRPr lang="en-US"/>
          </a:p>
        </p:txBody>
      </p:sp>
    </p:spTree>
    <p:extLst>
      <p:ext uri="{BB962C8B-B14F-4D97-AF65-F5344CB8AC3E}">
        <p14:creationId xmlns:p14="http://schemas.microsoft.com/office/powerpoint/2010/main" val="37505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8</a:t>
            </a:fld>
            <a:endParaRPr lang="en-US"/>
          </a:p>
        </p:txBody>
      </p:sp>
    </p:spTree>
    <p:extLst>
      <p:ext uri="{BB962C8B-B14F-4D97-AF65-F5344CB8AC3E}">
        <p14:creationId xmlns:p14="http://schemas.microsoft.com/office/powerpoint/2010/main" val="377989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OTC: </a:t>
            </a:r>
            <a:r>
              <a:rPr lang="en-US" sz="1200" b="0" i="0" kern="1200" dirty="0">
                <a:solidFill>
                  <a:schemeClr val="tx1"/>
                </a:solidFill>
                <a:effectLst/>
                <a:latin typeface="+mn-lt"/>
                <a:ea typeface="+mn-ea"/>
                <a:cs typeface="+mn-cs"/>
              </a:rPr>
              <a:t>acetaminophen, ibuprofen and aspirin can be helpful for headaches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Melatonin</a:t>
            </a:r>
            <a:r>
              <a:rPr lang="en-US" sz="1200" b="0" i="0" kern="1200" dirty="0">
                <a:solidFill>
                  <a:schemeClr val="tx1"/>
                </a:solidFill>
                <a:effectLst/>
                <a:latin typeface="+mn-lt"/>
                <a:ea typeface="+mn-ea"/>
                <a:cs typeface="+mn-cs"/>
              </a:rPr>
              <a:t>: A </a:t>
            </a:r>
            <a:r>
              <a:rPr lang="en-US" sz="1200" b="1" i="0" u="sng" kern="1200" dirty="0">
                <a:solidFill>
                  <a:schemeClr val="tx1"/>
                </a:solidFill>
                <a:effectLst/>
                <a:latin typeface="+mn-lt"/>
                <a:ea typeface="+mn-ea"/>
                <a:cs typeface="+mn-cs"/>
                <a:hlinkClick r:id="rId3"/>
              </a:rPr>
              <a:t>2017 study</a:t>
            </a:r>
            <a:r>
              <a:rPr lang="en-US" sz="1200" b="0" i="0" kern="1200" dirty="0">
                <a:solidFill>
                  <a:schemeClr val="tx1"/>
                </a:solidFill>
                <a:effectLst/>
                <a:latin typeface="+mn-lt"/>
                <a:ea typeface="+mn-ea"/>
                <a:cs typeface="+mn-cs"/>
              </a:rPr>
              <a:t> also found that melatonin may help prevent migraines and cluster headaches. Since the right dose varies according to each condition and person, speak to your physician about using this treatment.</a:t>
            </a:r>
          </a:p>
          <a:p>
            <a:endParaRPr lang="en-US" sz="1200" b="0" i="0" kern="1200" dirty="0">
              <a:solidFill>
                <a:schemeClr val="tx1"/>
              </a:solidFill>
              <a:effectLst/>
              <a:latin typeface="+mn-lt"/>
              <a:ea typeface="+mn-ea"/>
              <a:cs typeface="+mn-cs"/>
            </a:endParaRPr>
          </a:p>
          <a:p>
            <a:r>
              <a:rPr lang="en-US" b="1" dirty="0" smtClean="0"/>
              <a:t>Lifestyle </a:t>
            </a:r>
            <a:r>
              <a:rPr lang="en-US" b="1" dirty="0"/>
              <a:t>changes: </a:t>
            </a:r>
            <a:r>
              <a:rPr lang="en-US" dirty="0"/>
              <a:t>Exercise,</a:t>
            </a:r>
            <a:r>
              <a:rPr lang="en-US" baseline="0" dirty="0"/>
              <a:t> dietary changes, sleep, relaxation techniques like yoga and meditation</a:t>
            </a:r>
          </a:p>
          <a:p>
            <a:r>
              <a:rPr lang="en-US" baseline="0" dirty="0"/>
              <a:t>Keep a headache journal including time of day, type and location of pain</a:t>
            </a:r>
            <a:r>
              <a:rPr lang="en-US" b="1" baseline="0" dirty="0"/>
              <a:t>, foods you ate</a:t>
            </a:r>
            <a:r>
              <a:rPr lang="en-US" baseline="0" dirty="0"/>
              <a:t>, activity, stress level </a:t>
            </a:r>
            <a:r>
              <a:rPr lang="en-US" baseline="0" dirty="0" smtClean="0"/>
              <a:t>etc.</a:t>
            </a:r>
            <a:endParaRPr lang="en-US"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9</a:t>
            </a:fld>
            <a:endParaRPr lang="en-US"/>
          </a:p>
        </p:txBody>
      </p:sp>
    </p:spTree>
    <p:extLst>
      <p:ext uri="{BB962C8B-B14F-4D97-AF65-F5344CB8AC3E}">
        <p14:creationId xmlns:p14="http://schemas.microsoft.com/office/powerpoint/2010/main" val="1328959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37450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247113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11566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214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2BBFAA-21EF-4670-B824-6DF44FE956BC}"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9056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2BBFAA-21EF-4670-B824-6DF44FE956BC}"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3499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2BBFAA-21EF-4670-B824-6DF44FE956BC}" type="datetimeFigureOut">
              <a:rPr lang="en-US" smtClean="0"/>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9596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2BBFAA-21EF-4670-B824-6DF44FE956BC}" type="datetimeFigureOut">
              <a:rPr lang="en-US" smtClean="0"/>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95026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BBFAA-21EF-4670-B824-6DF44FE956BC}" type="datetimeFigureOut">
              <a:rPr lang="en-US" smtClean="0"/>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04555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63033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14334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BBFAA-21EF-4670-B824-6DF44FE956BC}" type="datetimeFigureOut">
              <a:rPr lang="en-US" smtClean="0"/>
              <a:t>3/29/2022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A1F70-730A-477A-B48E-E550248F51D3}" type="slidenum">
              <a:rPr lang="en-US" smtClean="0"/>
              <a:t>‹#›</a:t>
            </a:fld>
            <a:endParaRPr lang="en-US"/>
          </a:p>
        </p:txBody>
      </p:sp>
    </p:spTree>
    <p:extLst>
      <p:ext uri="{BB962C8B-B14F-4D97-AF65-F5344CB8AC3E}">
        <p14:creationId xmlns:p14="http://schemas.microsoft.com/office/powerpoint/2010/main" val="239624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notesSlide" Target="../notesSlides/notesSlide11.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www.aultcare.com/assets/Wellness-Program/Talk-to-Your-Doctor-about-Migraine.pdf?vid=3" TargetMode="Externa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hyperlink" Target="https://www.headache.org/" TargetMode="External"/><Relationship Id="rId12" Type="http://schemas.openxmlformats.org/officeDocument/2006/relationships/hyperlink" Target="https://www.aultcare.com/assets/Wellness-Program/Meal-Planning-Toolkit-_-American-Migraine-Foundation.pdf?vid=3"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sleepfoundation.org/" TargetMode="External"/><Relationship Id="rId11" Type="http://schemas.openxmlformats.org/officeDocument/2006/relationships/hyperlink" Target="https://www.aultcare.com/assets/Wellness-Program/How-to-Support-Someone-with-Migraine.pdf?vid=3" TargetMode="External"/><Relationship Id="rId5" Type="http://schemas.openxmlformats.org/officeDocument/2006/relationships/hyperlink" Target="https://www.mayoclinic.org/" TargetMode="External"/><Relationship Id="rId15" Type="http://schemas.openxmlformats.org/officeDocument/2006/relationships/image" Target="../media/image3.png"/><Relationship Id="rId10" Type="http://schemas.openxmlformats.org/officeDocument/2006/relationships/hyperlink" Target="https://www.aultcare.com/assets/Wellness-Program/4444_4-Migraine-Causes-and-Treatment-Flyer_7487_22.pdf?vid=3" TargetMode="External"/><Relationship Id="rId4" Type="http://schemas.openxmlformats.org/officeDocument/2006/relationships/notesSlide" Target="../notesSlides/notesSlide15.xml"/><Relationship Id="rId9" Type="http://schemas.openxmlformats.org/officeDocument/2006/relationships/hyperlink" Target="https://www.aultcare.com/assets/Wellness-Program/4445_4-Sleep-Habits-and-Migraines-Flyer_7488_22.pdf?vid=3" TargetMode="External"/><Relationship Id="rId1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hyperlink" Target="https://lp.constantcontactpages.com/sv/qR7a3Qr"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2837" y="1529365"/>
            <a:ext cx="9246325" cy="2044151"/>
          </a:xfrm>
          <a:prstGeom prst="rect">
            <a:avLst/>
          </a:prstGeom>
          <a:noFill/>
          <a:ln w="76200">
            <a:solidFill>
              <a:srgbClr val="6E9DD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E9DD3"/>
              </a:solidFill>
            </a:endParaRPr>
          </a:p>
        </p:txBody>
      </p:sp>
      <p:sp>
        <p:nvSpPr>
          <p:cNvPr id="9" name="Title 1"/>
          <p:cNvSpPr txBox="1">
            <a:spLocks/>
          </p:cNvSpPr>
          <p:nvPr/>
        </p:nvSpPr>
        <p:spPr>
          <a:xfrm>
            <a:off x="1523999" y="1680247"/>
            <a:ext cx="9144000" cy="349750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5400" b="1" dirty="0">
                <a:latin typeface="Segoe UI" panose="020B0502040204020203" pitchFamily="34" charset="0"/>
                <a:cs typeface="Segoe UI" panose="020B0502040204020203" pitchFamily="34" charset="0"/>
              </a:rPr>
              <a:t>Headaches and </a:t>
            </a:r>
          </a:p>
          <a:p>
            <a:pPr algn="ctr">
              <a:spcAft>
                <a:spcPts val="1200"/>
              </a:spcAft>
            </a:pPr>
            <a:r>
              <a:rPr lang="en-US" sz="5400" b="1" dirty="0">
                <a:latin typeface="Segoe UI" panose="020B0502040204020203" pitchFamily="34" charset="0"/>
                <a:cs typeface="Segoe UI" panose="020B0502040204020203" pitchFamily="34" charset="0"/>
              </a:rPr>
              <a:t>Migraines</a:t>
            </a:r>
          </a:p>
          <a:p>
            <a:pPr algn="ctr">
              <a:spcAft>
                <a:spcPts val="1200"/>
              </a:spcAft>
            </a:pPr>
            <a:endParaRPr lang="en-US" sz="4800" b="1" dirty="0">
              <a:latin typeface="Segoe UI" panose="020B0502040204020203" pitchFamily="34" charset="0"/>
              <a:cs typeface="Segoe UI" panose="020B0502040204020203" pitchFamily="34" charset="0"/>
            </a:endParaRPr>
          </a:p>
          <a:p>
            <a:pPr algn="ctr">
              <a:spcAft>
                <a:spcPts val="1200"/>
              </a:spcAft>
            </a:pPr>
            <a:r>
              <a:rPr lang="en-US" sz="2400" dirty="0" err="1">
                <a:latin typeface="Segoe UI" panose="020B0502040204020203" pitchFamily="34" charset="0"/>
                <a:cs typeface="Segoe UI" panose="020B0502040204020203" pitchFamily="34" charset="0"/>
              </a:rPr>
              <a:t>AultCare</a:t>
            </a:r>
            <a:r>
              <a:rPr lang="en-US" sz="2400" dirty="0">
                <a:latin typeface="Segoe UI" panose="020B0502040204020203" pitchFamily="34" charset="0"/>
                <a:cs typeface="Segoe UI" panose="020B0502040204020203" pitchFamily="34" charset="0"/>
              </a:rPr>
              <a:t> Wellness</a:t>
            </a:r>
          </a:p>
        </p:txBody>
      </p:sp>
      <p:pic>
        <p:nvPicPr>
          <p:cNvPr id="3" name="Picture 2">
            <a:extLst>
              <a:ext uri="{FF2B5EF4-FFF2-40B4-BE49-F238E27FC236}">
                <a16:creationId xmlns:a16="http://schemas.microsoft.com/office/drawing/2014/main" id="{C76CC58D-05A9-4C64-AEEE-106EC0AD7A5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6" name="Picture 5">
            <a:extLst>
              <a:ext uri="{FF2B5EF4-FFF2-40B4-BE49-F238E27FC236}">
                <a16:creationId xmlns:a16="http://schemas.microsoft.com/office/drawing/2014/main" id="{3A90FA6F-AC87-4059-A39A-C27DA4F0A52C}"/>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3545934"/>
      </p:ext>
    </p:extLst>
  </p:cSld>
  <p:clrMapOvr>
    <a:masterClrMapping/>
  </p:clrMapOvr>
  <mc:AlternateContent xmlns:mc="http://schemas.openxmlformats.org/markup-compatibility/2006" xmlns:p14="http://schemas.microsoft.com/office/powerpoint/2010/main">
    <mc:Choice Requires="p14">
      <p:transition spd="slow" p14:dur="2000" advTm="4957"/>
    </mc:Choice>
    <mc:Fallback xmlns="">
      <p:transition spd="slow" advTm="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Complementary and Alternative Medicine</a:t>
            </a:r>
          </a:p>
        </p:txBody>
      </p:sp>
      <p:sp>
        <p:nvSpPr>
          <p:cNvPr id="3" name="Content Placeholder 2"/>
          <p:cNvSpPr txBox="1">
            <a:spLocks/>
          </p:cNvSpPr>
          <p:nvPr/>
        </p:nvSpPr>
        <p:spPr>
          <a:xfrm>
            <a:off x="506186" y="1853189"/>
            <a:ext cx="5964952" cy="378517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a:latin typeface="Segoe UI" panose="020B0502040204020203" pitchFamily="34" charset="0"/>
                <a:cs typeface="Segoe UI" panose="020B0502040204020203" pitchFamily="34" charset="0"/>
              </a:rPr>
              <a:t>Acupuncture</a:t>
            </a:r>
          </a:p>
          <a:p>
            <a:pPr>
              <a:spcBef>
                <a:spcPts val="0"/>
              </a:spcBef>
              <a:spcAft>
                <a:spcPts val="1200"/>
              </a:spcAft>
            </a:pPr>
            <a:r>
              <a:rPr lang="en-US" dirty="0">
                <a:latin typeface="Segoe UI" panose="020B0502040204020203" pitchFamily="34" charset="0"/>
                <a:cs typeface="Segoe UI" panose="020B0502040204020203" pitchFamily="34" charset="0"/>
              </a:rPr>
              <a:t>Chiropractic care</a:t>
            </a:r>
          </a:p>
          <a:p>
            <a:pPr>
              <a:spcBef>
                <a:spcPts val="0"/>
              </a:spcBef>
              <a:spcAft>
                <a:spcPts val="1200"/>
              </a:spcAft>
            </a:pPr>
            <a:r>
              <a:rPr lang="en-US" dirty="0">
                <a:latin typeface="Segoe UI" panose="020B0502040204020203" pitchFamily="34" charset="0"/>
                <a:cs typeface="Segoe UI" panose="020B0502040204020203" pitchFamily="34" charset="0"/>
              </a:rPr>
              <a:t>Massage therapy</a:t>
            </a:r>
          </a:p>
          <a:p>
            <a:pPr>
              <a:spcBef>
                <a:spcPts val="0"/>
              </a:spcBef>
              <a:spcAft>
                <a:spcPts val="1200"/>
              </a:spcAft>
            </a:pPr>
            <a:r>
              <a:rPr lang="en-US" dirty="0">
                <a:latin typeface="Segoe UI" panose="020B0502040204020203" pitchFamily="34" charset="0"/>
                <a:cs typeface="Segoe UI" panose="020B0502040204020203" pitchFamily="34" charset="0"/>
              </a:rPr>
              <a:t>Meditation (can reduce pain)</a:t>
            </a:r>
          </a:p>
          <a:p>
            <a:pPr>
              <a:spcBef>
                <a:spcPts val="0"/>
              </a:spcBef>
              <a:spcAft>
                <a:spcPts val="1200"/>
              </a:spcAft>
            </a:pPr>
            <a:r>
              <a:rPr lang="en-US" dirty="0">
                <a:latin typeface="Segoe UI" panose="020B0502040204020203" pitchFamily="34" charset="0"/>
                <a:cs typeface="Segoe UI" panose="020B0502040204020203" pitchFamily="34" charset="0"/>
              </a:rPr>
              <a:t>Yoga (relaxation, reduces sleep issues and anxiety/stress)</a:t>
            </a:r>
          </a:p>
          <a:p>
            <a:pPr>
              <a:spcBef>
                <a:spcPts val="0"/>
              </a:spcBef>
              <a:spcAft>
                <a:spcPts val="1200"/>
              </a:spcAft>
            </a:pPr>
            <a:r>
              <a:rPr lang="en-US" dirty="0">
                <a:latin typeface="Segoe UI" panose="020B0502040204020203" pitchFamily="34" charset="0"/>
                <a:cs typeface="Segoe UI" panose="020B0502040204020203" pitchFamily="34" charset="0"/>
              </a:rPr>
              <a:t>Heat/cold</a:t>
            </a:r>
          </a:p>
          <a:p>
            <a:pPr>
              <a:spcBef>
                <a:spcPts val="0"/>
              </a:spcBef>
              <a:spcAft>
                <a:spcPts val="1200"/>
              </a:spcAft>
            </a:pPr>
            <a:r>
              <a:rPr lang="en-US" dirty="0">
                <a:latin typeface="Segoe UI" panose="020B0502040204020203" pitchFamily="34" charset="0"/>
                <a:cs typeface="Segoe UI" panose="020B0502040204020203" pitchFamily="34" charset="0"/>
              </a:rPr>
              <a:t>Resting/sleep</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7" name="Picture 6">
            <a:extLst>
              <a:ext uri="{FF2B5EF4-FFF2-40B4-BE49-F238E27FC236}">
                <a16:creationId xmlns:a16="http://schemas.microsoft.com/office/drawing/2014/main" id="{EC664DE6-D1D6-4EBE-91DA-51B5A41DEFD6}"/>
              </a:ext>
            </a:extLst>
          </p:cNvPr>
          <p:cNvPicPr>
            <a:picLocks noChangeAspect="1"/>
          </p:cNvPicPr>
          <p:nvPr/>
        </p:nvPicPr>
        <p:blipFill rotWithShape="1">
          <a:blip r:embed="rId7"/>
          <a:srcRect t="-407" b="21975"/>
          <a:stretch/>
        </p:blipFill>
        <p:spPr>
          <a:xfrm>
            <a:off x="7119747" y="3226576"/>
            <a:ext cx="2663286" cy="2663286"/>
          </a:xfrm>
          <a:prstGeom prst="ellipse">
            <a:avLst/>
          </a:prstGeom>
          <a:ln w="28575">
            <a:solidFill>
              <a:srgbClr val="6E9DD3"/>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0D3DE56-4DF0-4CB4-A364-2756AB0F1EF6}"/>
              </a:ext>
            </a:extLst>
          </p:cNvPr>
          <p:cNvPicPr>
            <a:picLocks noChangeAspect="1"/>
          </p:cNvPicPr>
          <p:nvPr/>
        </p:nvPicPr>
        <p:blipFill rotWithShape="1">
          <a:blip r:embed="rId8"/>
          <a:srcRect l="29006" t="888" r="8494" b="-888"/>
          <a:stretch/>
        </p:blipFill>
        <p:spPr>
          <a:xfrm>
            <a:off x="9593964" y="3238412"/>
            <a:ext cx="1971021" cy="1971021"/>
          </a:xfrm>
          <a:prstGeom prst="ellipse">
            <a:avLst/>
          </a:prstGeom>
          <a:ln w="28575">
            <a:solidFill>
              <a:srgbClr val="6E9DD3"/>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683035E-D747-4C2A-8839-F5AE6F0299D5}"/>
              </a:ext>
            </a:extLst>
          </p:cNvPr>
          <p:cNvPicPr>
            <a:picLocks noChangeAspect="1"/>
          </p:cNvPicPr>
          <p:nvPr/>
        </p:nvPicPr>
        <p:blipFill rotWithShape="1">
          <a:blip r:embed="rId9"/>
          <a:srcRect l="12491" r="20733"/>
          <a:stretch/>
        </p:blipFill>
        <p:spPr>
          <a:xfrm>
            <a:off x="8190424" y="1813892"/>
            <a:ext cx="2093113" cy="2093113"/>
          </a:xfrm>
          <a:prstGeom prst="ellipse">
            <a:avLst/>
          </a:prstGeom>
          <a:ln w="28575">
            <a:solidFill>
              <a:srgbClr val="6E9DD3"/>
            </a:solidFill>
          </a:ln>
          <a:effectLst>
            <a:outerShdw blurRad="50800" dist="38100" dir="2700000" algn="tl" rotWithShape="0">
              <a:prstClr val="black">
                <a:alpha val="40000"/>
              </a:prst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9682639"/>
      </p:ext>
    </p:extLst>
  </p:cSld>
  <p:clrMapOvr>
    <a:masterClrMapping/>
  </p:clrMapOvr>
  <mc:AlternateContent xmlns:mc="http://schemas.openxmlformats.org/markup-compatibility/2006" xmlns:p14="http://schemas.microsoft.com/office/powerpoint/2010/main">
    <mc:Choice Requires="p14">
      <p:transition spd="slow" p14:dur="2000" advTm="20268"/>
    </mc:Choice>
    <mc:Fallback xmlns="">
      <p:transition spd="slow" advTm="2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Natural Supplements</a:t>
            </a:r>
          </a:p>
        </p:txBody>
      </p:sp>
      <p:sp>
        <p:nvSpPr>
          <p:cNvPr id="3" name="Content Placeholder 2"/>
          <p:cNvSpPr txBox="1">
            <a:spLocks/>
          </p:cNvSpPr>
          <p:nvPr/>
        </p:nvSpPr>
        <p:spPr>
          <a:xfrm>
            <a:off x="506186" y="1853189"/>
            <a:ext cx="558981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a:latin typeface="Segoe UI" panose="020B0502040204020203" pitchFamily="34" charset="0"/>
                <a:cs typeface="Segoe UI" panose="020B0502040204020203" pitchFamily="34" charset="0"/>
              </a:rPr>
              <a:t>Magnesium</a:t>
            </a:r>
          </a:p>
          <a:p>
            <a:pPr>
              <a:spcBef>
                <a:spcPts val="0"/>
              </a:spcBef>
              <a:spcAft>
                <a:spcPts val="1200"/>
              </a:spcAft>
            </a:pPr>
            <a:r>
              <a:rPr lang="en-US" dirty="0">
                <a:latin typeface="Segoe UI" panose="020B0502040204020203" pitchFamily="34" charset="0"/>
                <a:cs typeface="Segoe UI" panose="020B0502040204020203" pitchFamily="34" charset="0"/>
              </a:rPr>
              <a:t>Feverfew</a:t>
            </a:r>
          </a:p>
          <a:p>
            <a:pPr>
              <a:spcBef>
                <a:spcPts val="0"/>
              </a:spcBef>
              <a:spcAft>
                <a:spcPts val="1200"/>
              </a:spcAft>
            </a:pPr>
            <a:r>
              <a:rPr lang="en-US" dirty="0">
                <a:latin typeface="Segoe UI" panose="020B0502040204020203" pitchFamily="34" charset="0"/>
                <a:cs typeface="Segoe UI" panose="020B0502040204020203" pitchFamily="34" charset="0"/>
              </a:rPr>
              <a:t>Riboflavin (Vit B2)</a:t>
            </a:r>
          </a:p>
          <a:p>
            <a:pPr>
              <a:spcBef>
                <a:spcPts val="0"/>
              </a:spcBef>
              <a:spcAft>
                <a:spcPts val="1200"/>
              </a:spcAft>
            </a:pPr>
            <a:r>
              <a:rPr lang="en-US" dirty="0">
                <a:latin typeface="Segoe UI" panose="020B0502040204020203" pitchFamily="34" charset="0"/>
                <a:cs typeface="Segoe UI" panose="020B0502040204020203" pitchFamily="34" charset="0"/>
              </a:rPr>
              <a:t>Coenzyme Q10</a:t>
            </a:r>
          </a:p>
          <a:p>
            <a:pPr>
              <a:spcBef>
                <a:spcPts val="0"/>
              </a:spcBef>
              <a:spcAft>
                <a:spcPts val="1200"/>
              </a:spcAft>
            </a:pPr>
            <a:r>
              <a:rPr lang="en-US" dirty="0">
                <a:latin typeface="Segoe UI" panose="020B0502040204020203" pitchFamily="34" charset="0"/>
                <a:cs typeface="Segoe UI" panose="020B0502040204020203" pitchFamily="34" charset="0"/>
              </a:rPr>
              <a:t>Ginger</a:t>
            </a:r>
          </a:p>
          <a:p>
            <a:pPr>
              <a:spcBef>
                <a:spcPts val="0"/>
              </a:spcBef>
              <a:spcAft>
                <a:spcPts val="1200"/>
              </a:spcAft>
            </a:pPr>
            <a:r>
              <a:rPr lang="en-US" dirty="0">
                <a:latin typeface="Segoe UI" panose="020B0502040204020203" pitchFamily="34" charset="0"/>
                <a:cs typeface="Segoe UI" panose="020B0502040204020203" pitchFamily="34" charset="0"/>
              </a:rPr>
              <a:t>Melatonin </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5" name="Picture 4">
            <a:extLst>
              <a:ext uri="{FF2B5EF4-FFF2-40B4-BE49-F238E27FC236}">
                <a16:creationId xmlns:a16="http://schemas.microsoft.com/office/drawing/2014/main" id="{47573112-85EB-421F-A808-204D97455D9F}"/>
              </a:ext>
            </a:extLst>
          </p:cNvPr>
          <p:cNvPicPr>
            <a:picLocks noChangeAspect="1"/>
          </p:cNvPicPr>
          <p:nvPr/>
        </p:nvPicPr>
        <p:blipFill rotWithShape="1">
          <a:blip r:embed="rId7"/>
          <a:srcRect/>
          <a:stretch/>
        </p:blipFill>
        <p:spPr>
          <a:xfrm>
            <a:off x="6238072" y="1943881"/>
            <a:ext cx="1801893" cy="1801893"/>
          </a:xfrm>
          <a:prstGeom prst="rect">
            <a:avLst/>
          </a:prstGeom>
          <a:ln w="28575">
            <a:solidFill>
              <a:srgbClr val="6E9DD3"/>
            </a:solidFill>
          </a:ln>
          <a:effectLst>
            <a:outerShdw blurRad="50800" dist="38100" dir="2700000" algn="tl" rotWithShape="0">
              <a:prstClr val="black">
                <a:alpha val="40000"/>
              </a:prstClr>
            </a:outerShdw>
          </a:effectLst>
        </p:spPr>
      </p:pic>
      <p:pic>
        <p:nvPicPr>
          <p:cNvPr id="8194" name="Picture 2" descr="Vitamin B2 (Riboflavin)">
            <a:extLst>
              <a:ext uri="{FF2B5EF4-FFF2-40B4-BE49-F238E27FC236}">
                <a16:creationId xmlns:a16="http://schemas.microsoft.com/office/drawing/2014/main" id="{10F01BF1-ED4E-4AE1-B4B7-4AAC0CE38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8985"/>
          <a:stretch/>
        </p:blipFill>
        <p:spPr bwMode="auto">
          <a:xfrm>
            <a:off x="8428971" y="1883481"/>
            <a:ext cx="2419967" cy="1617047"/>
          </a:xfrm>
          <a:prstGeom prst="rect">
            <a:avLst/>
          </a:prstGeom>
          <a:noFill/>
          <a:ln w="28575">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04DD2C-D13B-416E-BB39-ECA4D5E454E6}"/>
              </a:ext>
            </a:extLst>
          </p:cNvPr>
          <p:cNvPicPr>
            <a:picLocks noChangeAspect="1"/>
          </p:cNvPicPr>
          <p:nvPr/>
        </p:nvPicPr>
        <p:blipFill>
          <a:blip r:embed="rId9"/>
          <a:stretch>
            <a:fillRect/>
          </a:stretch>
        </p:blipFill>
        <p:spPr>
          <a:xfrm>
            <a:off x="5490880" y="3585628"/>
            <a:ext cx="2041039" cy="1778178"/>
          </a:xfrm>
          <a:prstGeom prst="rect">
            <a:avLst/>
          </a:prstGeom>
          <a:ln w="28575">
            <a:solidFill>
              <a:srgbClr val="6E9DD3"/>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F559E23-290E-46CA-A314-B6A017FF862F}"/>
              </a:ext>
            </a:extLst>
          </p:cNvPr>
          <p:cNvPicPr>
            <a:picLocks noChangeAspect="1"/>
          </p:cNvPicPr>
          <p:nvPr/>
        </p:nvPicPr>
        <p:blipFill>
          <a:blip r:embed="rId10"/>
          <a:stretch>
            <a:fillRect/>
          </a:stretch>
        </p:blipFill>
        <p:spPr>
          <a:xfrm>
            <a:off x="8675906" y="3500528"/>
            <a:ext cx="2307787" cy="1948378"/>
          </a:xfrm>
          <a:prstGeom prst="rect">
            <a:avLst/>
          </a:prstGeom>
          <a:ln w="28575">
            <a:solidFill>
              <a:srgbClr val="6E9DD3"/>
            </a:solidFill>
          </a:ln>
          <a:effectLst>
            <a:outerShdw blurRad="50800" dist="38100" dir="2700000" algn="tl" rotWithShape="0">
              <a:prstClr val="black">
                <a:alpha val="40000"/>
              </a:prstClr>
            </a:outerShdw>
          </a:effec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0916274"/>
      </p:ext>
    </p:extLst>
  </p:cSld>
  <p:clrMapOvr>
    <a:masterClrMapping/>
  </p:clrMapOvr>
  <mc:AlternateContent xmlns:mc="http://schemas.openxmlformats.org/markup-compatibility/2006" xmlns:p14="http://schemas.microsoft.com/office/powerpoint/2010/main">
    <mc:Choice Requires="p14">
      <p:transition spd="slow" p14:dur="2000" advTm="18033"/>
    </mc:Choice>
    <mc:Fallback xmlns="">
      <p:transition spd="slow" advTm="1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Complications</a:t>
            </a:r>
          </a:p>
        </p:txBody>
      </p:sp>
      <p:sp>
        <p:nvSpPr>
          <p:cNvPr id="3" name="Content Placeholder 2"/>
          <p:cNvSpPr txBox="1">
            <a:spLocks/>
          </p:cNvSpPr>
          <p:nvPr/>
        </p:nvSpPr>
        <p:spPr>
          <a:xfrm>
            <a:off x="506186" y="1853189"/>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b="1" dirty="0" smtClean="0">
                <a:solidFill>
                  <a:srgbClr val="6E9DD3"/>
                </a:solidFill>
                <a:latin typeface="Segoe UI" panose="020B0502040204020203" pitchFamily="34" charset="0"/>
                <a:cs typeface="Segoe UI" panose="020B0502040204020203" pitchFamily="34" charset="0"/>
              </a:rPr>
              <a:t>Medication-overuse </a:t>
            </a:r>
            <a:r>
              <a:rPr lang="en-US" b="1" dirty="0">
                <a:solidFill>
                  <a:srgbClr val="6E9DD3"/>
                </a:solidFill>
                <a:latin typeface="Segoe UI" panose="020B0502040204020203" pitchFamily="34" charset="0"/>
                <a:cs typeface="Segoe UI" panose="020B0502040204020203" pitchFamily="34" charset="0"/>
              </a:rPr>
              <a:t>headaches </a:t>
            </a:r>
            <a:r>
              <a:rPr lang="en-US" dirty="0">
                <a:latin typeface="Segoe UI" panose="020B0502040204020203" pitchFamily="34" charset="0"/>
                <a:cs typeface="Segoe UI" panose="020B0502040204020203" pitchFamily="34" charset="0"/>
              </a:rPr>
              <a:t>occur when medications stop relieving pain and begin to cause headaches</a:t>
            </a:r>
          </a:p>
          <a:p>
            <a:pPr marL="0" indent="0">
              <a:spcBef>
                <a:spcPts val="0"/>
              </a:spcBef>
              <a:spcAft>
                <a:spcPts val="1200"/>
              </a:spcAft>
              <a:buNone/>
            </a:pPr>
            <a:r>
              <a:rPr lang="en-US" dirty="0">
                <a:latin typeface="Segoe UI" panose="020B0502040204020203" pitchFamily="34" charset="0"/>
                <a:cs typeface="Segoe UI" panose="020B0502040204020203" pitchFamily="34" charset="0"/>
              </a:rPr>
              <a:t>You then use more pain medication, which continues the cycle</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23992429"/>
      </p:ext>
    </p:extLst>
  </p:cSld>
  <p:clrMapOvr>
    <a:masterClrMapping/>
  </p:clrMapOvr>
  <mc:AlternateContent xmlns:mc="http://schemas.openxmlformats.org/markup-compatibility/2006" xmlns:p14="http://schemas.microsoft.com/office/powerpoint/2010/main">
    <mc:Choice Requires="p14">
      <p:transition spd="slow" p14:dur="2000" advTm="13759"/>
    </mc:Choice>
    <mc:Fallback xmlns="">
      <p:transition spd="slow" advTm="1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Complications </a:t>
            </a:r>
            <a:r>
              <a:rPr lang="en-US" b="1" i="1" dirty="0">
                <a:latin typeface="Segoe UI" panose="020B0502040204020203" pitchFamily="34" charset="0"/>
                <a:cs typeface="Segoe UI" panose="020B0502040204020203" pitchFamily="34" charset="0"/>
              </a:rPr>
              <a:t>continued</a:t>
            </a:r>
          </a:p>
        </p:txBody>
      </p:sp>
      <p:sp>
        <p:nvSpPr>
          <p:cNvPr id="3" name="Content Placeholder 2"/>
          <p:cNvSpPr txBox="1">
            <a:spLocks/>
          </p:cNvSpPr>
          <p:nvPr/>
        </p:nvSpPr>
        <p:spPr>
          <a:xfrm>
            <a:off x="506186" y="1853188"/>
            <a:ext cx="10419722" cy="414581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dirty="0">
                <a:latin typeface="Segoe UI" panose="020B0502040204020203" pitchFamily="34" charset="0"/>
                <a:cs typeface="Segoe UI" panose="020B0502040204020203" pitchFamily="34" charset="0"/>
              </a:rPr>
              <a:t>See your doctor immediately or go to the emergency room if you have any of the following signs and symptoms, which could indicate a more serious medical problem:</a:t>
            </a:r>
          </a:p>
          <a:p>
            <a:pPr>
              <a:spcBef>
                <a:spcPts val="0"/>
              </a:spcBef>
              <a:spcAft>
                <a:spcPts val="1200"/>
              </a:spcAft>
            </a:pPr>
            <a:r>
              <a:rPr lang="en-US" dirty="0">
                <a:latin typeface="Segoe UI" panose="020B0502040204020203" pitchFamily="34" charset="0"/>
                <a:cs typeface="Segoe UI" panose="020B0502040204020203" pitchFamily="34" charset="0"/>
              </a:rPr>
              <a:t>An abrupt, severe headache like a thunderclap</a:t>
            </a:r>
          </a:p>
          <a:p>
            <a:pPr>
              <a:spcBef>
                <a:spcPts val="0"/>
              </a:spcBef>
              <a:spcAft>
                <a:spcPts val="1200"/>
              </a:spcAft>
            </a:pPr>
            <a:r>
              <a:rPr lang="en-US" dirty="0">
                <a:latin typeface="Segoe UI" panose="020B0502040204020203" pitchFamily="34" charset="0"/>
                <a:cs typeface="Segoe UI" panose="020B0502040204020203" pitchFamily="34" charset="0"/>
              </a:rPr>
              <a:t>Headache with fever, stiff neck, mental confusion, seizures, double vision, weakness, numbness, or trouble speaking</a:t>
            </a:r>
          </a:p>
          <a:p>
            <a:pPr>
              <a:spcBef>
                <a:spcPts val="0"/>
              </a:spcBef>
              <a:spcAft>
                <a:spcPts val="1200"/>
              </a:spcAft>
            </a:pPr>
            <a:r>
              <a:rPr lang="en-US" dirty="0">
                <a:latin typeface="Segoe UI" panose="020B0502040204020203" pitchFamily="34" charset="0"/>
                <a:cs typeface="Segoe UI" panose="020B0502040204020203" pitchFamily="34" charset="0"/>
              </a:rPr>
              <a:t>Headache after a head injury, especially if the headache worsens</a:t>
            </a:r>
          </a:p>
          <a:p>
            <a:pPr>
              <a:spcBef>
                <a:spcPts val="0"/>
              </a:spcBef>
              <a:spcAft>
                <a:spcPts val="1200"/>
              </a:spcAft>
            </a:pPr>
            <a:r>
              <a:rPr lang="en-US" dirty="0">
                <a:latin typeface="Segoe UI" panose="020B0502040204020203" pitchFamily="34" charset="0"/>
                <a:cs typeface="Segoe UI" panose="020B0502040204020203" pitchFamily="34" charset="0"/>
              </a:rPr>
              <a:t>A chronic headache that is worse after coughing, exertion, straining, or a sudden movement</a:t>
            </a:r>
          </a:p>
          <a:p>
            <a:pPr>
              <a:spcBef>
                <a:spcPts val="0"/>
              </a:spcBef>
              <a:spcAft>
                <a:spcPts val="1200"/>
              </a:spcAft>
            </a:pPr>
            <a:r>
              <a:rPr lang="en-US" dirty="0">
                <a:latin typeface="Segoe UI" panose="020B0502040204020203" pitchFamily="34" charset="0"/>
                <a:cs typeface="Segoe UI" panose="020B0502040204020203" pitchFamily="34" charset="0"/>
              </a:rPr>
              <a:t>New headache pain after age 50</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1708282"/>
      </p:ext>
    </p:extLst>
  </p:cSld>
  <p:clrMapOvr>
    <a:masterClrMapping/>
  </p:clrMapOvr>
  <mc:AlternateContent xmlns:mc="http://schemas.openxmlformats.org/markup-compatibility/2006" xmlns:p14="http://schemas.microsoft.com/office/powerpoint/2010/main">
    <mc:Choice Requires="p14">
      <p:transition spd="slow" p14:dur="2000" advTm="31623"/>
    </mc:Choice>
    <mc:Fallback xmlns="">
      <p:transition spd="slow" advTm="3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43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In Summary</a:t>
            </a:r>
          </a:p>
        </p:txBody>
      </p:sp>
      <p:sp>
        <p:nvSpPr>
          <p:cNvPr id="3" name="Content Placeholder 2"/>
          <p:cNvSpPr txBox="1">
            <a:spLocks/>
          </p:cNvSpPr>
          <p:nvPr/>
        </p:nvSpPr>
        <p:spPr>
          <a:xfrm>
            <a:off x="506186" y="1853189"/>
            <a:ext cx="10937964" cy="412424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a:latin typeface="Segoe UI" panose="020B0502040204020203" pitchFamily="34" charset="0"/>
                <a:cs typeface="Segoe UI" panose="020B0502040204020203" pitchFamily="34" charset="0"/>
              </a:rPr>
              <a:t>Migraines, most of the time, do not have a known cause</a:t>
            </a:r>
          </a:p>
          <a:p>
            <a:pPr>
              <a:spcBef>
                <a:spcPts val="0"/>
              </a:spcBef>
              <a:spcAft>
                <a:spcPts val="1200"/>
              </a:spcAft>
            </a:pPr>
            <a:r>
              <a:rPr lang="en-US" dirty="0">
                <a:latin typeface="Segoe UI" panose="020B0502040204020203" pitchFamily="34" charset="0"/>
                <a:cs typeface="Segoe UI" panose="020B0502040204020203" pitchFamily="34" charset="0"/>
              </a:rPr>
              <a:t>Eat a well balanced diet</a:t>
            </a:r>
          </a:p>
          <a:p>
            <a:pPr>
              <a:spcBef>
                <a:spcPts val="0"/>
              </a:spcBef>
              <a:spcAft>
                <a:spcPts val="1200"/>
              </a:spcAft>
            </a:pPr>
            <a:r>
              <a:rPr lang="en-US" dirty="0">
                <a:latin typeface="Segoe UI" panose="020B0502040204020203" pitchFamily="34" charset="0"/>
                <a:cs typeface="Segoe UI" panose="020B0502040204020203" pitchFamily="34" charset="0"/>
              </a:rPr>
              <a:t>Exercise regularly </a:t>
            </a:r>
          </a:p>
          <a:p>
            <a:pPr>
              <a:spcBef>
                <a:spcPts val="0"/>
              </a:spcBef>
              <a:spcAft>
                <a:spcPts val="1200"/>
              </a:spcAft>
            </a:pPr>
            <a:r>
              <a:rPr lang="en-US" dirty="0">
                <a:latin typeface="Segoe UI" panose="020B0502040204020203" pitchFamily="34" charset="0"/>
                <a:cs typeface="Segoe UI" panose="020B0502040204020203" pitchFamily="34" charset="0"/>
              </a:rPr>
              <a:t>Stay hydrated</a:t>
            </a:r>
          </a:p>
          <a:p>
            <a:pPr>
              <a:spcBef>
                <a:spcPts val="0"/>
              </a:spcBef>
              <a:spcAft>
                <a:spcPts val="1200"/>
              </a:spcAft>
            </a:pPr>
            <a:r>
              <a:rPr lang="en-US" dirty="0">
                <a:latin typeface="Segoe UI" panose="020B0502040204020203" pitchFamily="34" charset="0"/>
                <a:cs typeface="Segoe UI" panose="020B0502040204020203" pitchFamily="34" charset="0"/>
              </a:rPr>
              <a:t>Get plenty of rest</a:t>
            </a:r>
          </a:p>
          <a:p>
            <a:pPr>
              <a:spcBef>
                <a:spcPts val="0"/>
              </a:spcBef>
              <a:spcAft>
                <a:spcPts val="1200"/>
              </a:spcAft>
            </a:pPr>
            <a:r>
              <a:rPr lang="en-US" dirty="0">
                <a:latin typeface="Segoe UI" panose="020B0502040204020203" pitchFamily="34" charset="0"/>
                <a:cs typeface="Segoe UI" panose="020B0502040204020203" pitchFamily="34" charset="0"/>
              </a:rPr>
              <a:t>Find ways to reduce stress/anxiety</a:t>
            </a:r>
          </a:p>
          <a:p>
            <a:pPr>
              <a:spcBef>
                <a:spcPts val="0"/>
              </a:spcBef>
              <a:spcAft>
                <a:spcPts val="1200"/>
              </a:spcAft>
            </a:pPr>
            <a:r>
              <a:rPr lang="en-US" dirty="0">
                <a:latin typeface="Segoe UI" panose="020B0502040204020203" pitchFamily="34" charset="0"/>
                <a:cs typeface="Segoe UI" panose="020B0502040204020203" pitchFamily="34" charset="0"/>
              </a:rPr>
              <a:t>Keep a migraine journal including foods eaten</a:t>
            </a:r>
          </a:p>
          <a:p>
            <a:pPr>
              <a:spcBef>
                <a:spcPts val="0"/>
              </a:spcBef>
              <a:spcAft>
                <a:spcPts val="1200"/>
              </a:spcAft>
            </a:pPr>
            <a:r>
              <a:rPr lang="en-US" dirty="0">
                <a:latin typeface="Segoe UI" panose="020B0502040204020203" pitchFamily="34" charset="0"/>
                <a:cs typeface="Segoe UI" panose="020B0502040204020203" pitchFamily="34" charset="0"/>
              </a:rPr>
              <a:t>Talk with your doctor about seeing a headache specialist</a:t>
            </a:r>
          </a:p>
          <a:p>
            <a:pPr>
              <a:spcBef>
                <a:spcPts val="0"/>
              </a:spcBef>
              <a:spcAft>
                <a:spcPts val="1200"/>
              </a:spcAft>
            </a:pPr>
            <a:r>
              <a:rPr lang="en-US" dirty="0">
                <a:latin typeface="Segoe UI" panose="020B0502040204020203" pitchFamily="34" charset="0"/>
                <a:cs typeface="Segoe UI" panose="020B0502040204020203" pitchFamily="34" charset="0"/>
              </a:rPr>
              <a:t>Do not start taking new supplements without consulting your doctor first</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4119655"/>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17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Sources</a:t>
            </a:r>
          </a:p>
        </p:txBody>
      </p:sp>
      <p:sp>
        <p:nvSpPr>
          <p:cNvPr id="3" name="Content Placeholder 2"/>
          <p:cNvSpPr txBox="1">
            <a:spLocks/>
          </p:cNvSpPr>
          <p:nvPr/>
        </p:nvSpPr>
        <p:spPr>
          <a:xfrm>
            <a:off x="506185" y="1853190"/>
            <a:ext cx="9363029" cy="3701677"/>
          </a:xfrm>
          <a:prstGeom prst="rect">
            <a:avLst/>
          </a:prstGeom>
        </p:spPr>
        <p:txBody>
          <a:bodyPr numCol="1">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defRPr/>
            </a:pPr>
            <a:r>
              <a:rPr lang="en-US" sz="3200" i="1" dirty="0">
                <a:latin typeface="Segoe UI" panose="020B0502040204020203" pitchFamily="34" charset="0"/>
                <a:cs typeface="Segoe UI" panose="020B0502040204020203" pitchFamily="34" charset="0"/>
                <a:hlinkClick r:id="rId5"/>
              </a:rPr>
              <a:t>https://www.mayoclinic.org</a:t>
            </a:r>
            <a:endParaRPr lang="en-US" sz="3200" i="1" dirty="0">
              <a:latin typeface="Segoe UI" panose="020B0502040204020203" pitchFamily="34" charset="0"/>
              <a:cs typeface="Segoe UI" panose="020B0502040204020203" pitchFamily="34" charset="0"/>
            </a:endParaRPr>
          </a:p>
          <a:p>
            <a:pPr marL="0" indent="0">
              <a:spcBef>
                <a:spcPts val="1200"/>
              </a:spcBef>
              <a:spcAft>
                <a:spcPts val="1200"/>
              </a:spcAft>
              <a:buNone/>
              <a:defRPr/>
            </a:pPr>
            <a:r>
              <a:rPr lang="en-US" sz="3200" i="1" dirty="0">
                <a:latin typeface="Segoe UI" panose="020B0502040204020203" pitchFamily="34" charset="0"/>
                <a:cs typeface="Segoe UI" panose="020B0502040204020203" pitchFamily="34" charset="0"/>
                <a:hlinkClick r:id="rId6"/>
              </a:rPr>
              <a:t>https://www.sleepfoundation.org</a:t>
            </a:r>
            <a:endParaRPr lang="en-US" sz="3200" i="1" dirty="0">
              <a:latin typeface="Segoe UI" panose="020B0502040204020203" pitchFamily="34" charset="0"/>
              <a:cs typeface="Segoe UI" panose="020B0502040204020203" pitchFamily="34" charset="0"/>
            </a:endParaRPr>
          </a:p>
          <a:p>
            <a:pPr marL="0" indent="0">
              <a:spcBef>
                <a:spcPts val="1200"/>
              </a:spcBef>
              <a:spcAft>
                <a:spcPts val="1200"/>
              </a:spcAft>
              <a:buNone/>
              <a:defRPr/>
            </a:pPr>
            <a:r>
              <a:rPr lang="en-US" sz="3200" i="1" dirty="0">
                <a:latin typeface="Segoe UI" panose="020B0502040204020203" pitchFamily="34" charset="0"/>
                <a:cs typeface="Segoe UI" panose="020B0502040204020203" pitchFamily="34" charset="0"/>
                <a:hlinkClick r:id="rId7"/>
              </a:rPr>
              <a:t>National Headache Foundation/Headache.org</a:t>
            </a:r>
            <a:endParaRPr lang="en-US" sz="3200" i="1"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sz="3200" dirty="0">
                <a:latin typeface="Segoe UI" panose="020B0502040204020203" pitchFamily="34" charset="0"/>
                <a:cs typeface="Segoe UI" panose="020B0502040204020203" pitchFamily="34" charset="0"/>
              </a:rPr>
              <a:t>AultCare fliers:</a:t>
            </a:r>
          </a:p>
          <a:p>
            <a:pPr marL="0" indent="0">
              <a:spcBef>
                <a:spcPts val="0"/>
              </a:spcBef>
              <a:spcAft>
                <a:spcPts val="1200"/>
              </a:spcAft>
              <a:buNone/>
            </a:pPr>
            <a:r>
              <a:rPr lang="en-US" sz="2400" dirty="0">
                <a:latin typeface="Segoe UI" panose="020B0502040204020203" pitchFamily="34" charset="0"/>
                <a:cs typeface="Segoe UI" panose="020B0502040204020203" pitchFamily="34" charset="0"/>
                <a:hlinkClick r:id="rId8"/>
              </a:rPr>
              <a:t>Talk to your Doctor about Migraines</a:t>
            </a:r>
            <a:endParaRPr lang="en-US" sz="2400"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sz="2400" dirty="0">
                <a:latin typeface="Segoe UI" panose="020B0502040204020203" pitchFamily="34" charset="0"/>
                <a:cs typeface="Segoe UI" panose="020B0502040204020203" pitchFamily="34" charset="0"/>
                <a:hlinkClick r:id="rId9"/>
              </a:rPr>
              <a:t>Sleep Habits and Migraines</a:t>
            </a:r>
            <a:endParaRPr lang="en-US" sz="2400"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sz="2400" dirty="0">
                <a:latin typeface="Segoe UI" panose="020B0502040204020203" pitchFamily="34" charset="0"/>
                <a:cs typeface="Segoe UI" panose="020B0502040204020203" pitchFamily="34" charset="0"/>
                <a:hlinkClick r:id="rId10"/>
              </a:rPr>
              <a:t>Migraine Causes and Treatments</a:t>
            </a:r>
            <a:endParaRPr lang="en-US" sz="2400"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sz="2400" dirty="0">
                <a:latin typeface="Segoe UI" panose="020B0502040204020203" pitchFamily="34" charset="0"/>
                <a:cs typeface="Segoe UI" panose="020B0502040204020203" pitchFamily="34" charset="0"/>
                <a:hlinkClick r:id="rId11"/>
              </a:rPr>
              <a:t>How to support someone with Migraines</a:t>
            </a:r>
            <a:endParaRPr lang="en-US" sz="2400"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sz="2400">
                <a:latin typeface="Segoe UI" panose="020B0502040204020203" pitchFamily="34" charset="0"/>
                <a:cs typeface="Segoe UI" panose="020B0502040204020203" pitchFamily="34" charset="0"/>
                <a:hlinkClick r:id="rId12"/>
              </a:rPr>
              <a:t>Meal Planning with Migraines in mind</a:t>
            </a:r>
            <a:endParaRPr lang="en-US" sz="2400">
              <a:latin typeface="Segoe UI" panose="020B0502040204020203" pitchFamily="34" charset="0"/>
              <a:cs typeface="Segoe UI" panose="020B0502040204020203" pitchFamily="34" charset="0"/>
            </a:endParaRPr>
          </a:p>
          <a:p>
            <a:pPr marL="0" indent="0">
              <a:spcBef>
                <a:spcPts val="0"/>
              </a:spcBef>
              <a:spcAft>
                <a:spcPts val="1200"/>
              </a:spcAft>
              <a:buNone/>
            </a:pPr>
            <a:endParaRPr lang="en-US" sz="3600" dirty="0">
              <a:latin typeface="Segoe UI" panose="020B0502040204020203"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12C37C5A-E36B-48F9-8066-B812C48DCF13}"/>
              </a:ext>
            </a:extLst>
          </p:cNvPr>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0688B5-80AF-4CE8-A002-AE5C46F58167}"/>
              </a:ext>
            </a:extLst>
          </p:cNvPr>
          <p:cNvPicPr>
            <a:picLocks noChangeAspect="1"/>
          </p:cNvPicPr>
          <p:nvPr/>
        </p:nvPicPr>
        <p:blipFill rotWithShape="1">
          <a:blip r:embed="rId13">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5" name="Picture 14">
            <a:extLst>
              <a:ext uri="{FF2B5EF4-FFF2-40B4-BE49-F238E27FC236}">
                <a16:creationId xmlns:a16="http://schemas.microsoft.com/office/drawing/2014/main" id="{66070AEC-9227-4384-87CC-97FC59EBEE91}"/>
              </a:ext>
            </a:extLst>
          </p:cNvPr>
          <p:cNvPicPr>
            <a:picLocks noChangeAspect="1"/>
          </p:cNvPicPr>
          <p:nvPr/>
        </p:nvPicPr>
        <p:blipFill rotWithShape="1">
          <a:blip r:embed="rId14">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4342701"/>
      </p:ext>
    </p:extLst>
  </p:cSld>
  <p:clrMapOvr>
    <a:masterClrMapping/>
  </p:clrMapOvr>
  <mc:AlternateContent xmlns:mc="http://schemas.openxmlformats.org/markup-compatibility/2006" xmlns:p14="http://schemas.microsoft.com/office/powerpoint/2010/main">
    <mc:Choice Requires="p14">
      <p:transition spd="slow" p14:dur="2000" advTm="15016"/>
    </mc:Choice>
    <mc:Fallback xmlns="">
      <p:transition spd="slow" advTm="1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17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Survey</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4187849" y="3161982"/>
            <a:ext cx="4174099" cy="637347"/>
          </a:xfrm>
          <a:prstGeom prst="rect">
            <a:avLst/>
          </a:prstGeom>
        </p:spPr>
        <p:txBody>
          <a:bodyPr numCol="1">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defRPr/>
            </a:pPr>
            <a:r>
              <a:rPr lang="en-US" sz="2400" b="1" i="1" dirty="0" smtClean="0">
                <a:latin typeface="Segoe UI" panose="020B0502040204020203" pitchFamily="34" charset="0"/>
                <a:cs typeface="Segoe UI" panose="020B0502040204020203" pitchFamily="34" charset="0"/>
                <a:hlinkClick r:id="rId3"/>
              </a:rPr>
              <a:t>Please click to take the Survey</a:t>
            </a:r>
            <a:endParaRPr lang="en-US" sz="2400" b="1" i="1" dirty="0">
              <a:latin typeface="Segoe UI" panose="020B0502040204020203" pitchFamily="34" charset="0"/>
              <a:cs typeface="Segoe UI" panose="020B0502040204020203" pitchFamily="34" charset="0"/>
            </a:endParaRPr>
          </a:p>
          <a:p>
            <a:pPr>
              <a:spcBef>
                <a:spcPts val="0"/>
              </a:spcBef>
              <a:spcAft>
                <a:spcPts val="1200"/>
              </a:spcAft>
            </a:pPr>
            <a:endParaRPr lang="en-US" sz="3600" dirty="0">
              <a:latin typeface="Segoe UI" panose="020B0502040204020203"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12C37C5A-E36B-48F9-8066-B812C48DCF13}"/>
              </a:ext>
            </a:extLst>
          </p:cNvPr>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0688B5-80AF-4CE8-A002-AE5C46F58167}"/>
              </a:ext>
            </a:extLst>
          </p:cNvPr>
          <p:cNvPicPr>
            <a:picLocks noChangeAspect="1"/>
          </p:cNvPicPr>
          <p:nvPr/>
        </p:nvPicPr>
        <p:blipFill rotWithShape="1">
          <a:blip r:embed="rId4">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5" name="Picture 14">
            <a:extLst>
              <a:ext uri="{FF2B5EF4-FFF2-40B4-BE49-F238E27FC236}">
                <a16:creationId xmlns:a16="http://schemas.microsoft.com/office/drawing/2014/main" id="{66070AEC-9227-4384-87CC-97FC59EBEE91}"/>
              </a:ext>
            </a:extLst>
          </p:cNvPr>
          <p:cNvPicPr>
            <a:picLocks noChangeAspect="1"/>
          </p:cNvPicPr>
          <p:nvPr/>
        </p:nvPicPr>
        <p:blipFill rotWithShape="1">
          <a:blip r:embed="rId5">
            <a:extLst>
              <a:ext uri="{28A0092B-C50C-407E-A947-70E740481C1C}">
                <a14:useLocalDpi xmlns:a14="http://schemas.microsoft.com/office/drawing/2010/main" val="0"/>
              </a:ext>
            </a:extLst>
          </a:blip>
          <a:srcRect t="35111"/>
          <a:stretch/>
        </p:blipFill>
        <p:spPr>
          <a:xfrm>
            <a:off x="-8" y="0"/>
            <a:ext cx="12192005" cy="593344"/>
          </a:xfrm>
          <a:prstGeom prst="rect">
            <a:avLst/>
          </a:prstGeom>
        </p:spPr>
      </p:pic>
    </p:spTree>
    <p:extLst>
      <p:ext uri="{BB962C8B-B14F-4D97-AF65-F5344CB8AC3E}">
        <p14:creationId xmlns:p14="http://schemas.microsoft.com/office/powerpoint/2010/main" val="131015293"/>
      </p:ext>
    </p:extLst>
  </p:cSld>
  <p:clrMapOvr>
    <a:masterClrMapping/>
  </p:clrMapOvr>
  <mc:AlternateContent xmlns:mc="http://schemas.openxmlformats.org/markup-compatibility/2006" xmlns:p14="http://schemas.microsoft.com/office/powerpoint/2010/main">
    <mc:Choice Requires="p14">
      <p:transition spd="slow" p14:dur="2000" advTm="15016"/>
    </mc:Choice>
    <mc:Fallback xmlns="">
      <p:transition spd="slow" advTm="1501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ng woman having headache cartoon Royalty Free Vector">
            <a:extLst>
              <a:ext uri="{FF2B5EF4-FFF2-40B4-BE49-F238E27FC236}">
                <a16:creationId xmlns:a16="http://schemas.microsoft.com/office/drawing/2014/main" id="{1EC962EB-05E2-4B65-A58F-F58ADA8AD74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14" b="88858" l="10000" r="90000">
                        <a14:foregroundMark x1="45600" y1="65088" x2="46800" y2="72238"/>
                        <a14:foregroundMark x1="46800" y1="72238" x2="50500" y2="79387"/>
                        <a14:foregroundMark x1="50500" y1="79387" x2="51300" y2="84587"/>
                        <a14:foregroundMark x1="58700" y1="61188" x2="55700" y2="75395"/>
                        <a14:foregroundMark x1="38600" y1="57567" x2="48000" y2="87001"/>
                        <a14:foregroundMark x1="38800" y1="87837" x2="54200" y2="88858"/>
                      </a14:backgroundRemoval>
                    </a14:imgEffect>
                  </a14:imgLayer>
                </a14:imgProps>
              </a:ext>
              <a:ext uri="{28A0092B-C50C-407E-A947-70E740481C1C}">
                <a14:useLocalDpi xmlns:a14="http://schemas.microsoft.com/office/drawing/2010/main" val="0"/>
              </a:ext>
            </a:extLst>
          </a:blip>
          <a:srcRect b="10012"/>
          <a:stretch/>
        </p:blipFill>
        <p:spPr bwMode="auto">
          <a:xfrm>
            <a:off x="6216835" y="1485923"/>
            <a:ext cx="4804950" cy="46569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Segoe UI" panose="020B0502040204020203" pitchFamily="34" charset="0"/>
                <a:cs typeface="Segoe UI" panose="020B0502040204020203" pitchFamily="34" charset="0"/>
              </a:rPr>
              <a:t>Migraine </a:t>
            </a:r>
          </a:p>
        </p:txBody>
      </p:sp>
      <p:sp>
        <p:nvSpPr>
          <p:cNvPr id="3" name="Content Placeholder 2"/>
          <p:cNvSpPr txBox="1">
            <a:spLocks/>
          </p:cNvSpPr>
          <p:nvPr/>
        </p:nvSpPr>
        <p:spPr>
          <a:xfrm>
            <a:off x="627020" y="1816274"/>
            <a:ext cx="6621375" cy="43755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b="1" dirty="0"/>
              <a:t>Migraine is an extraordinarily prevalent neurological disease, affecting 39 million men, women and children in the U.S. and 1 billion worldwide.</a:t>
            </a:r>
          </a:p>
          <a:p>
            <a:pPr>
              <a:spcBef>
                <a:spcPts val="0"/>
              </a:spcBef>
              <a:spcAft>
                <a:spcPts val="1200"/>
              </a:spcAft>
            </a:pPr>
            <a:r>
              <a:rPr lang="en-US" dirty="0"/>
              <a:t>Nearly 1 in 4 U.S. households includes someone with </a:t>
            </a:r>
            <a:r>
              <a:rPr lang="en-US" dirty="0" smtClean="0"/>
              <a:t>migraines.</a:t>
            </a:r>
            <a:endParaRPr lang="en-US" dirty="0"/>
          </a:p>
          <a:p>
            <a:pPr>
              <a:spcBef>
                <a:spcPts val="0"/>
              </a:spcBef>
              <a:spcAft>
                <a:spcPts val="1200"/>
              </a:spcAft>
            </a:pPr>
            <a:r>
              <a:rPr lang="en-US" dirty="0" smtClean="0"/>
              <a:t>Migraines are </a:t>
            </a:r>
            <a:r>
              <a:rPr lang="en-US" dirty="0"/>
              <a:t>most common between the ages of 18 and 44.</a:t>
            </a:r>
          </a:p>
          <a:p>
            <a:r>
              <a:rPr lang="en-US" smtClean="0"/>
              <a:t>Migraines tend </a:t>
            </a:r>
            <a:r>
              <a:rPr lang="en-US" dirty="0"/>
              <a:t>to run in families. About 90% of migraine sufferers have a family history of </a:t>
            </a:r>
            <a:r>
              <a:rPr lang="en-US" dirty="0" smtClean="0"/>
              <a:t>migraines.</a:t>
            </a:r>
            <a:endParaRPr lang="en-US" dirty="0"/>
          </a:p>
          <a:p>
            <a:pPr marL="0" indent="0">
              <a:buNone/>
            </a:pPr>
            <a:r>
              <a:rPr lang="en-US" dirty="0"/>
              <a:t/>
            </a:r>
            <a:br>
              <a:rPr lang="en-US" dirty="0"/>
            </a:br>
            <a:endParaRPr lang="en-US"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7">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8">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9284734"/>
      </p:ext>
    </p:extLst>
  </p:cSld>
  <p:clrMapOvr>
    <a:masterClrMapping/>
  </p:clrMapOvr>
  <mc:AlternateContent xmlns:mc="http://schemas.openxmlformats.org/markup-compatibility/2006" xmlns:p14="http://schemas.microsoft.com/office/powerpoint/2010/main">
    <mc:Choice Requires="p14">
      <p:transition spd="slow" p14:dur="2000" advTm="24887"/>
    </mc:Choice>
    <mc:Fallback xmlns="">
      <p:transition spd="slow" advTm="2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Types of Headache</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506186" y="1853189"/>
            <a:ext cx="760618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b="1" dirty="0">
                <a:solidFill>
                  <a:srgbClr val="6E9DD3"/>
                </a:solidFill>
                <a:latin typeface="Segoe UI" panose="020B0502040204020203" pitchFamily="34" charset="0"/>
                <a:cs typeface="Segoe UI" panose="020B0502040204020203" pitchFamily="34" charset="0"/>
              </a:rPr>
              <a:t>Tension headaches </a:t>
            </a:r>
            <a:r>
              <a:rPr lang="en-US" dirty="0">
                <a:latin typeface="Segoe UI" panose="020B0502040204020203" pitchFamily="34" charset="0"/>
                <a:cs typeface="Segoe UI" panose="020B0502040204020203" pitchFamily="34" charset="0"/>
              </a:rPr>
              <a:t>– Eyestrain, stress and hunger are frequently causes of tension headaches, can be chronic</a:t>
            </a:r>
          </a:p>
          <a:p>
            <a:pPr marL="0" indent="0">
              <a:spcBef>
                <a:spcPts val="0"/>
              </a:spcBef>
              <a:spcAft>
                <a:spcPts val="1200"/>
              </a:spcAft>
              <a:buNone/>
            </a:pPr>
            <a:r>
              <a:rPr lang="en-US" b="1" dirty="0">
                <a:solidFill>
                  <a:srgbClr val="6E9DD3"/>
                </a:solidFill>
                <a:latin typeface="Segoe UI" panose="020B0502040204020203" pitchFamily="34" charset="0"/>
                <a:cs typeface="Segoe UI" panose="020B0502040204020203" pitchFamily="34" charset="0"/>
              </a:rPr>
              <a:t>Sinus headaches </a:t>
            </a:r>
            <a:r>
              <a:rPr lang="en-US" dirty="0">
                <a:latin typeface="Segoe UI" panose="020B0502040204020203" pitchFamily="34" charset="0"/>
                <a:cs typeface="Segoe UI" panose="020B0502040204020203" pitchFamily="34" charset="0"/>
              </a:rPr>
              <a:t>– Caused by swelling in the sinus passages, resulting in pain behind the cheeks, nose, and eyes</a:t>
            </a:r>
          </a:p>
          <a:p>
            <a:pPr marL="0" indent="0">
              <a:spcBef>
                <a:spcPts val="0"/>
              </a:spcBef>
              <a:spcAft>
                <a:spcPts val="1200"/>
              </a:spcAft>
              <a:buNone/>
            </a:pPr>
            <a:r>
              <a:rPr lang="en-US" b="1" dirty="0">
                <a:solidFill>
                  <a:srgbClr val="6E9DD3"/>
                </a:solidFill>
                <a:latin typeface="Segoe UI" panose="020B0502040204020203" pitchFamily="34" charset="0"/>
                <a:cs typeface="Segoe UI" panose="020B0502040204020203" pitchFamily="34" charset="0"/>
              </a:rPr>
              <a:t>Cluster headaches </a:t>
            </a:r>
            <a:r>
              <a:rPr lang="en-US" dirty="0">
                <a:latin typeface="Segoe UI" panose="020B0502040204020203" pitchFamily="34" charset="0"/>
                <a:cs typeface="Segoe UI" panose="020B0502040204020203" pitchFamily="34" charset="0"/>
              </a:rPr>
              <a:t>– Can be caused by physical exertion, bright lights, or even altitude</a:t>
            </a:r>
          </a:p>
        </p:txBody>
      </p:sp>
      <p:pic>
        <p:nvPicPr>
          <p:cNvPr id="5" name="Picture 4">
            <a:extLst>
              <a:ext uri="{FF2B5EF4-FFF2-40B4-BE49-F238E27FC236}">
                <a16:creationId xmlns:a16="http://schemas.microsoft.com/office/drawing/2014/main" id="{F9B17435-EC34-4559-ADA3-E67F0499E886}"/>
              </a:ext>
            </a:extLst>
          </p:cNvPr>
          <p:cNvPicPr>
            <a:picLocks noChangeAspect="1"/>
          </p:cNvPicPr>
          <p:nvPr/>
        </p:nvPicPr>
        <p:blipFill>
          <a:blip r:embed="rId7"/>
          <a:stretch>
            <a:fillRect/>
          </a:stretch>
        </p:blipFill>
        <p:spPr>
          <a:xfrm>
            <a:off x="8112370" y="1853189"/>
            <a:ext cx="3810000" cy="28575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023362"/>
      </p:ext>
    </p:extLst>
  </p:cSld>
  <p:clrMapOvr>
    <a:masterClrMapping/>
  </p:clrMapOvr>
  <mc:AlternateContent xmlns:mc="http://schemas.openxmlformats.org/markup-compatibility/2006" xmlns:p14="http://schemas.microsoft.com/office/powerpoint/2010/main">
    <mc:Choice Requires="p14">
      <p:transition spd="slow" p14:dur="2000" advTm="59400"/>
    </mc:Choice>
    <mc:Fallback xmlns="">
      <p:transition spd="slow" advTm="5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Migraines</a:t>
            </a:r>
          </a:p>
        </p:txBody>
      </p:sp>
      <p:sp>
        <p:nvSpPr>
          <p:cNvPr id="3" name="Content Placeholder 2"/>
          <p:cNvSpPr txBox="1">
            <a:spLocks/>
          </p:cNvSpPr>
          <p:nvPr/>
        </p:nvSpPr>
        <p:spPr>
          <a:xfrm>
            <a:off x="506185" y="1853189"/>
            <a:ext cx="10103200" cy="41843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b="1" dirty="0">
                <a:solidFill>
                  <a:srgbClr val="6E9DD3"/>
                </a:solidFill>
                <a:latin typeface="Segoe UI" panose="020B0502040204020203" pitchFamily="34" charset="0"/>
                <a:cs typeface="Segoe UI" panose="020B0502040204020203" pitchFamily="34" charset="0"/>
              </a:rPr>
              <a:t>Migraines</a:t>
            </a:r>
            <a:r>
              <a:rPr lang="en-US" dirty="0">
                <a:latin typeface="Segoe UI" panose="020B0502040204020203" pitchFamily="34" charset="0"/>
                <a:cs typeface="Segoe UI" panose="020B0502040204020203" pitchFamily="34" charset="0"/>
              </a:rPr>
              <a:t> are a neurological disease that involve nerve pathways and chemicals.</a:t>
            </a:r>
          </a:p>
          <a:p>
            <a:pPr>
              <a:spcBef>
                <a:spcPts val="0"/>
              </a:spcBef>
              <a:spcAft>
                <a:spcPts val="1200"/>
              </a:spcAft>
            </a:pPr>
            <a:endParaRPr lang="en-US" dirty="0" smtClean="0">
              <a:latin typeface="Segoe UI" panose="020B0502040204020203" pitchFamily="34" charset="0"/>
              <a:cs typeface="Segoe UI" panose="020B0502040204020203" pitchFamily="34" charset="0"/>
            </a:endParaRPr>
          </a:p>
          <a:p>
            <a:pPr marL="0" indent="0">
              <a:spcBef>
                <a:spcPts val="0"/>
              </a:spcBef>
              <a:spcAft>
                <a:spcPts val="1200"/>
              </a:spcAft>
              <a:buNone/>
            </a:pPr>
            <a:r>
              <a:rPr lang="en-US" dirty="0" smtClean="0">
                <a:latin typeface="Segoe UI" panose="020B0502040204020203" pitchFamily="34" charset="0"/>
                <a:cs typeface="Segoe UI" panose="020B0502040204020203" pitchFamily="34" charset="0"/>
              </a:rPr>
              <a:t>Changes </a:t>
            </a:r>
            <a:r>
              <a:rPr lang="en-US" dirty="0">
                <a:latin typeface="Segoe UI" panose="020B0502040204020203" pitchFamily="34" charset="0"/>
                <a:cs typeface="Segoe UI" panose="020B0502040204020203" pitchFamily="34" charset="0"/>
              </a:rPr>
              <a:t>in the brainstem and its interactions with the trigeminal nerve, a major pain pathway, might be involved</a:t>
            </a:r>
            <a:r>
              <a:rPr lang="en-US" dirty="0" smtClean="0">
                <a:latin typeface="Segoe UI" panose="020B0502040204020203" pitchFamily="34" charset="0"/>
                <a:cs typeface="Segoe UI" panose="020B0502040204020203" pitchFamily="34" charset="0"/>
              </a:rPr>
              <a:t>.</a:t>
            </a:r>
          </a:p>
          <a:p>
            <a:pPr>
              <a:spcBef>
                <a:spcPts val="0"/>
              </a:spcBef>
              <a:spcAft>
                <a:spcPts val="1200"/>
              </a:spcAft>
            </a:pPr>
            <a:r>
              <a:rPr lang="en-US" dirty="0">
                <a:latin typeface="Segoe UI" panose="020B0502040204020203" pitchFamily="34" charset="0"/>
                <a:cs typeface="Segoe UI" panose="020B0502040204020203" pitchFamily="34" charset="0"/>
              </a:rPr>
              <a:t>So might be imbalances in brain chemicals — including serotonin, which helps regulate pain in your nervous system.</a:t>
            </a:r>
          </a:p>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1886279"/>
      </p:ext>
    </p:extLst>
  </p:cSld>
  <p:clrMapOvr>
    <a:masterClrMapping/>
  </p:clrMapOvr>
  <mc:AlternateContent xmlns:mc="http://schemas.openxmlformats.org/markup-compatibility/2006" xmlns:p14="http://schemas.microsoft.com/office/powerpoint/2010/main">
    <mc:Choice Requires="p14">
      <p:transition spd="slow" p14:dur="2000" advTm="17347"/>
    </mc:Choice>
    <mc:Fallback xmlns="">
      <p:transition spd="slow" advTm="1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Migraines </a:t>
            </a:r>
            <a:r>
              <a:rPr lang="en-US" b="1" i="1" dirty="0">
                <a:latin typeface="Segoe UI" panose="020B0502040204020203" pitchFamily="34" charset="0"/>
                <a:cs typeface="Segoe UI" panose="020B0502040204020203" pitchFamily="34" charset="0"/>
              </a:rPr>
              <a:t>continued</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5" y="1853189"/>
            <a:ext cx="7137261"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dirty="0">
                <a:latin typeface="Segoe UI" panose="020B0502040204020203" pitchFamily="34" charset="0"/>
                <a:cs typeface="Segoe UI" panose="020B0502040204020203" pitchFamily="34" charset="0"/>
              </a:rPr>
              <a:t>In addition to severe head pain, migraine sufferers may experience some or all of the following symptoms:</a:t>
            </a:r>
          </a:p>
          <a:p>
            <a:pPr>
              <a:spcBef>
                <a:spcPts val="0"/>
              </a:spcBef>
              <a:spcAft>
                <a:spcPts val="1200"/>
              </a:spcAft>
            </a:pPr>
            <a:r>
              <a:rPr lang="en-US" dirty="0">
                <a:latin typeface="Segoe UI" panose="020B0502040204020203" pitchFamily="34" charset="0"/>
                <a:cs typeface="Segoe UI" panose="020B0502040204020203" pitchFamily="34" charset="0"/>
              </a:rPr>
              <a:t>Nausea</a:t>
            </a:r>
          </a:p>
          <a:p>
            <a:pPr>
              <a:spcBef>
                <a:spcPts val="0"/>
              </a:spcBef>
              <a:spcAft>
                <a:spcPts val="1200"/>
              </a:spcAft>
            </a:pPr>
            <a:r>
              <a:rPr lang="en-US" dirty="0">
                <a:latin typeface="Segoe UI" panose="020B0502040204020203" pitchFamily="34" charset="0"/>
                <a:cs typeface="Segoe UI" panose="020B0502040204020203" pitchFamily="34" charset="0"/>
              </a:rPr>
              <a:t>Increased sensitivity to light, sound, or smells</a:t>
            </a:r>
          </a:p>
          <a:p>
            <a:pPr>
              <a:spcBef>
                <a:spcPts val="0"/>
              </a:spcBef>
              <a:spcAft>
                <a:spcPts val="1200"/>
              </a:spcAft>
            </a:pPr>
            <a:r>
              <a:rPr lang="en-US" dirty="0">
                <a:latin typeface="Segoe UI" panose="020B0502040204020203" pitchFamily="34" charset="0"/>
                <a:cs typeface="Segoe UI" panose="020B0502040204020203" pitchFamily="34" charset="0"/>
              </a:rPr>
              <a:t>Dizziness</a:t>
            </a:r>
          </a:p>
          <a:p>
            <a:pPr>
              <a:spcBef>
                <a:spcPts val="0"/>
              </a:spcBef>
              <a:spcAft>
                <a:spcPts val="1200"/>
              </a:spcAft>
            </a:pPr>
            <a:r>
              <a:rPr lang="en-US" dirty="0">
                <a:latin typeface="Segoe UI" panose="020B0502040204020203" pitchFamily="34" charset="0"/>
                <a:cs typeface="Segoe UI" panose="020B0502040204020203" pitchFamily="34" charset="0"/>
              </a:rPr>
              <a:t>Extreme fatigue</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4098" name="Picture 2" descr="Migraine and Headache Awareness Month 2021 | Everyday Health">
            <a:extLst>
              <a:ext uri="{FF2B5EF4-FFF2-40B4-BE49-F238E27FC236}">
                <a16:creationId xmlns:a16="http://schemas.microsoft.com/office/drawing/2014/main" id="{B020C1FF-C2D3-438C-9319-F2983E4DA0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3446" y="3289799"/>
            <a:ext cx="3915113" cy="2201573"/>
          </a:xfrm>
          <a:prstGeom prst="rect">
            <a:avLst/>
          </a:prstGeom>
          <a:noFill/>
          <a:ln w="28575">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3046555"/>
      </p:ext>
    </p:extLst>
  </p:cSld>
  <p:clrMapOvr>
    <a:masterClrMapping/>
  </p:clrMapOvr>
  <mc:AlternateContent xmlns:mc="http://schemas.openxmlformats.org/markup-compatibility/2006" xmlns:p14="http://schemas.microsoft.com/office/powerpoint/2010/main">
    <mc:Choice Requires="p14">
      <p:transition spd="slow" p14:dur="2000" advTm="14066"/>
    </mc:Choice>
    <mc:Fallback xmlns="">
      <p:transition spd="slow" advTm="1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4 Different Phases</a:t>
            </a:r>
          </a:p>
        </p:txBody>
      </p:sp>
      <p:sp>
        <p:nvSpPr>
          <p:cNvPr id="3" name="Content Placeholder 2"/>
          <p:cNvSpPr txBox="1">
            <a:spLocks/>
          </p:cNvSpPr>
          <p:nvPr/>
        </p:nvSpPr>
        <p:spPr>
          <a:xfrm>
            <a:off x="506186" y="1853189"/>
            <a:ext cx="711381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0"/>
              </a:spcBef>
              <a:spcAft>
                <a:spcPts val="1200"/>
              </a:spcAft>
              <a:buFont typeface="+mj-lt"/>
              <a:buAutoNum type="arabicPeriod"/>
            </a:pPr>
            <a:r>
              <a:rPr lang="en-US" b="1" dirty="0">
                <a:solidFill>
                  <a:srgbClr val="6E9DD3"/>
                </a:solidFill>
                <a:latin typeface="Segoe UI" panose="020B0502040204020203" pitchFamily="34" charset="0"/>
                <a:cs typeface="Segoe UI" panose="020B0502040204020203" pitchFamily="34" charset="0"/>
              </a:rPr>
              <a:t>Prodrome phase: </a:t>
            </a:r>
            <a:r>
              <a:rPr lang="en-US" dirty="0">
                <a:latin typeface="Segoe UI" panose="020B0502040204020203" pitchFamily="34" charset="0"/>
                <a:cs typeface="Segoe UI" panose="020B0502040204020203" pitchFamily="34" charset="0"/>
              </a:rPr>
              <a:t>Pre-headache phase</a:t>
            </a:r>
          </a:p>
          <a:p>
            <a:pPr marL="514350" indent="-514350">
              <a:spcBef>
                <a:spcPts val="0"/>
              </a:spcBef>
              <a:spcAft>
                <a:spcPts val="1200"/>
              </a:spcAft>
              <a:buFont typeface="+mj-lt"/>
              <a:buAutoNum type="arabicPeriod"/>
            </a:pPr>
            <a:r>
              <a:rPr lang="en-US" b="1" dirty="0">
                <a:solidFill>
                  <a:srgbClr val="6E9DD3"/>
                </a:solidFill>
                <a:latin typeface="Segoe UI" panose="020B0502040204020203" pitchFamily="34" charset="0"/>
                <a:cs typeface="Segoe UI" panose="020B0502040204020203" pitchFamily="34" charset="0"/>
              </a:rPr>
              <a:t>Aura phase: </a:t>
            </a:r>
            <a:r>
              <a:rPr lang="en-US" dirty="0">
                <a:latin typeface="Segoe UI" panose="020B0502040204020203" pitchFamily="34" charset="0"/>
                <a:cs typeface="Segoe UI" panose="020B0502040204020203" pitchFamily="34" charset="0"/>
              </a:rPr>
              <a:t>Sensory disturbances that occur before or during a migraine </a:t>
            </a:r>
          </a:p>
          <a:p>
            <a:pPr marL="514350" indent="-514350">
              <a:spcBef>
                <a:spcPts val="0"/>
              </a:spcBef>
              <a:spcAft>
                <a:spcPts val="1200"/>
              </a:spcAft>
              <a:buFont typeface="+mj-lt"/>
              <a:buAutoNum type="arabicPeriod"/>
            </a:pPr>
            <a:r>
              <a:rPr lang="en-US" b="1" dirty="0">
                <a:solidFill>
                  <a:srgbClr val="6E9DD3"/>
                </a:solidFill>
                <a:latin typeface="Segoe UI" panose="020B0502040204020203" pitchFamily="34" charset="0"/>
                <a:cs typeface="Segoe UI" panose="020B0502040204020203" pitchFamily="34" charset="0"/>
              </a:rPr>
              <a:t>Headache phase: </a:t>
            </a:r>
            <a:r>
              <a:rPr lang="en-US" dirty="0">
                <a:latin typeface="Segoe UI" panose="020B0502040204020203" pitchFamily="34" charset="0"/>
                <a:cs typeface="Segoe UI" panose="020B0502040204020203" pitchFamily="34" charset="0"/>
              </a:rPr>
              <a:t>This is when the pain usually hits</a:t>
            </a:r>
          </a:p>
          <a:p>
            <a:pPr marL="514350" indent="-514350">
              <a:spcBef>
                <a:spcPts val="0"/>
              </a:spcBef>
              <a:spcAft>
                <a:spcPts val="1200"/>
              </a:spcAft>
              <a:buFont typeface="+mj-lt"/>
              <a:buAutoNum type="arabicPeriod"/>
            </a:pPr>
            <a:r>
              <a:rPr lang="en-US" b="1" dirty="0" err="1">
                <a:solidFill>
                  <a:srgbClr val="6E9DD3"/>
                </a:solidFill>
                <a:latin typeface="Segoe UI" panose="020B0502040204020203" pitchFamily="34" charset="0"/>
                <a:cs typeface="Segoe UI" panose="020B0502040204020203" pitchFamily="34" charset="0"/>
              </a:rPr>
              <a:t>Postdromal</a:t>
            </a:r>
            <a:r>
              <a:rPr lang="en-US" b="1" dirty="0">
                <a:solidFill>
                  <a:srgbClr val="6E9DD3"/>
                </a:solidFill>
                <a:latin typeface="Segoe UI" panose="020B0502040204020203" pitchFamily="34" charset="0"/>
                <a:cs typeface="Segoe UI" panose="020B0502040204020203" pitchFamily="34" charset="0"/>
              </a:rPr>
              <a:t> phase: </a:t>
            </a:r>
            <a:r>
              <a:rPr lang="en-US" dirty="0">
                <a:latin typeface="Segoe UI" panose="020B0502040204020203" pitchFamily="34" charset="0"/>
                <a:cs typeface="Segoe UI" panose="020B0502040204020203" pitchFamily="34" charset="0"/>
              </a:rPr>
              <a:t>The final phase is when the pain has subsided</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5124" name="Picture 4" descr="The Monthly Migraine: Migraine Symptoms We Don&amp;#39;t Talk About | PhillyVoice">
            <a:extLst>
              <a:ext uri="{FF2B5EF4-FFF2-40B4-BE49-F238E27FC236}">
                <a16:creationId xmlns:a16="http://schemas.microsoft.com/office/drawing/2014/main" id="{39D71208-6468-4DCB-BB91-6149A8B3DB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3127" y="2489491"/>
            <a:ext cx="3852687" cy="2568458"/>
          </a:xfrm>
          <a:prstGeom prst="rect">
            <a:avLst/>
          </a:prstGeom>
          <a:noFill/>
          <a:ln w="38100">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4100649"/>
      </p:ext>
    </p:extLst>
  </p:cSld>
  <p:clrMapOvr>
    <a:masterClrMapping/>
  </p:clrMapOvr>
  <mc:AlternateContent xmlns:mc="http://schemas.openxmlformats.org/markup-compatibility/2006" xmlns:p14="http://schemas.microsoft.com/office/powerpoint/2010/main">
    <mc:Choice Requires="p14">
      <p:transition spd="slow" p14:dur="2000" advTm="26989"/>
    </mc:Choice>
    <mc:Fallback xmlns="">
      <p:transition spd="slow" advTm="2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Migraine Causes</a:t>
            </a:r>
          </a:p>
        </p:txBody>
      </p:sp>
      <p:sp>
        <p:nvSpPr>
          <p:cNvPr id="3" name="Content Placeholder 2"/>
          <p:cNvSpPr txBox="1">
            <a:spLocks/>
          </p:cNvSpPr>
          <p:nvPr/>
        </p:nvSpPr>
        <p:spPr>
          <a:xfrm>
            <a:off x="627020" y="2507441"/>
            <a:ext cx="10495168" cy="3239075"/>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dirty="0">
                <a:latin typeface="Segoe UI" panose="020B0502040204020203" pitchFamily="34" charset="0"/>
                <a:cs typeface="Segoe UI" panose="020B0502040204020203" pitchFamily="34" charset="0"/>
              </a:rPr>
              <a:t>Gender and hormonal shifts</a:t>
            </a:r>
          </a:p>
          <a:p>
            <a:pPr>
              <a:spcBef>
                <a:spcPts val="0"/>
              </a:spcBef>
              <a:spcAft>
                <a:spcPts val="1200"/>
              </a:spcAft>
            </a:pPr>
            <a:r>
              <a:rPr lang="en-US" dirty="0">
                <a:latin typeface="Segoe UI" panose="020B0502040204020203" pitchFamily="34" charset="0"/>
                <a:cs typeface="Segoe UI" panose="020B0502040204020203" pitchFamily="34" charset="0"/>
              </a:rPr>
              <a:t>Allergies</a:t>
            </a:r>
          </a:p>
          <a:p>
            <a:pPr>
              <a:spcBef>
                <a:spcPts val="0"/>
              </a:spcBef>
              <a:spcAft>
                <a:spcPts val="1200"/>
              </a:spcAft>
            </a:pPr>
            <a:r>
              <a:rPr lang="en-US" dirty="0">
                <a:latin typeface="Segoe UI" panose="020B0502040204020203" pitchFamily="34" charset="0"/>
                <a:cs typeface="Segoe UI" panose="020B0502040204020203" pitchFamily="34" charset="0"/>
              </a:rPr>
              <a:t>Family history and genetics</a:t>
            </a:r>
          </a:p>
          <a:p>
            <a:pPr>
              <a:spcBef>
                <a:spcPts val="0"/>
              </a:spcBef>
              <a:spcAft>
                <a:spcPts val="1200"/>
              </a:spcAft>
            </a:pPr>
            <a:r>
              <a:rPr lang="en-US" dirty="0">
                <a:latin typeface="Segoe UI" panose="020B0502040204020203" pitchFamily="34" charset="0"/>
                <a:cs typeface="Segoe UI" panose="020B0502040204020203" pitchFamily="34" charset="0"/>
              </a:rPr>
              <a:t>Environmental</a:t>
            </a:r>
          </a:p>
          <a:p>
            <a:pPr lvl="1">
              <a:spcBef>
                <a:spcPts val="0"/>
              </a:spcBef>
              <a:spcAft>
                <a:spcPts val="1200"/>
              </a:spcAft>
              <a:buFont typeface="Courier New" panose="02070309020205020404" pitchFamily="49" charset="0"/>
              <a:buChar char="o"/>
            </a:pPr>
            <a:r>
              <a:rPr lang="en-US" dirty="0">
                <a:latin typeface="Segoe UI" panose="020B0502040204020203" pitchFamily="34" charset="0"/>
                <a:cs typeface="Segoe UI" panose="020B0502040204020203" pitchFamily="34" charset="0"/>
              </a:rPr>
              <a:t>Drinks, physical factors, medications, foods, food additives, stress</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sp>
        <p:nvSpPr>
          <p:cNvPr id="7" name="Content Placeholder 2">
            <a:extLst>
              <a:ext uri="{FF2B5EF4-FFF2-40B4-BE49-F238E27FC236}">
                <a16:creationId xmlns:a16="http://schemas.microsoft.com/office/drawing/2014/main" id="{FF193612-D91D-4355-A880-5C24E85C5CD8}"/>
              </a:ext>
            </a:extLst>
          </p:cNvPr>
          <p:cNvSpPr txBox="1">
            <a:spLocks/>
          </p:cNvSpPr>
          <p:nvPr/>
        </p:nvSpPr>
        <p:spPr>
          <a:xfrm>
            <a:off x="627020" y="1853189"/>
            <a:ext cx="11260180" cy="38753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i="1" dirty="0">
                <a:latin typeface="Segoe UI" panose="020B0502040204020203" pitchFamily="34" charset="0"/>
                <a:cs typeface="Segoe UI" panose="020B0502040204020203" pitchFamily="34" charset="0"/>
              </a:rPr>
              <a:t>Migraines have common triggers but no </a:t>
            </a:r>
            <a:r>
              <a:rPr lang="en-US" b="1" i="1" dirty="0">
                <a:latin typeface="Segoe UI" panose="020B0502040204020203" pitchFamily="34" charset="0"/>
                <a:cs typeface="Segoe UI" panose="020B0502040204020203" pitchFamily="34" charset="0"/>
              </a:rPr>
              <a:t>one</a:t>
            </a:r>
            <a:r>
              <a:rPr lang="en-US" i="1" dirty="0">
                <a:latin typeface="Segoe UI" panose="020B0502040204020203" pitchFamily="34" charset="0"/>
                <a:cs typeface="Segoe UI" panose="020B0502040204020203" pitchFamily="34" charset="0"/>
              </a:rPr>
              <a:t> cause, unlike headaches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9445236"/>
      </p:ext>
    </p:extLst>
  </p:cSld>
  <p:clrMapOvr>
    <a:masterClrMapping/>
  </p:clrMapOvr>
  <mc:AlternateContent xmlns:mc="http://schemas.openxmlformats.org/markup-compatibility/2006" xmlns:p14="http://schemas.microsoft.com/office/powerpoint/2010/main">
    <mc:Choice Requires="p14">
      <p:transition spd="slow" p14:dur="2000" advTm="99597"/>
    </mc:Choice>
    <mc:Fallback xmlns="">
      <p:transition spd="slow" advTm="9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Diagnosis</a:t>
            </a:r>
          </a:p>
        </p:txBody>
      </p:sp>
      <p:sp>
        <p:nvSpPr>
          <p:cNvPr id="3" name="Content Placeholder 2"/>
          <p:cNvSpPr txBox="1">
            <a:spLocks/>
          </p:cNvSpPr>
          <p:nvPr/>
        </p:nvSpPr>
        <p:spPr>
          <a:xfrm>
            <a:off x="506185" y="1853189"/>
            <a:ext cx="7875815" cy="409041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dirty="0">
                <a:latin typeface="Segoe UI" panose="020B0502040204020203" pitchFamily="34" charset="0"/>
                <a:cs typeface="Segoe UI" panose="020B0502040204020203" pitchFamily="34" charset="0"/>
              </a:rPr>
              <a:t>Seeing a neurologist (someone specialized in headaches/migraines) may diagnose according to:</a:t>
            </a:r>
          </a:p>
          <a:p>
            <a:pPr lvl="1">
              <a:spcBef>
                <a:spcPts val="0"/>
              </a:spcBef>
              <a:spcAft>
                <a:spcPts val="1200"/>
              </a:spcAft>
            </a:pPr>
            <a:r>
              <a:rPr lang="en-US" dirty="0">
                <a:latin typeface="Segoe UI" panose="020B0502040204020203" pitchFamily="34" charset="0"/>
                <a:cs typeface="Segoe UI" panose="020B0502040204020203" pitchFamily="34" charset="0"/>
              </a:rPr>
              <a:t>Medical history</a:t>
            </a:r>
          </a:p>
          <a:p>
            <a:pPr lvl="1">
              <a:spcBef>
                <a:spcPts val="0"/>
              </a:spcBef>
              <a:spcAft>
                <a:spcPts val="1200"/>
              </a:spcAft>
            </a:pPr>
            <a:r>
              <a:rPr lang="en-US" dirty="0">
                <a:latin typeface="Segoe UI" panose="020B0502040204020203" pitchFamily="34" charset="0"/>
                <a:cs typeface="Segoe UI" panose="020B0502040204020203" pitchFamily="34" charset="0"/>
              </a:rPr>
              <a:t>Family history</a:t>
            </a:r>
          </a:p>
          <a:p>
            <a:pPr lvl="1">
              <a:spcBef>
                <a:spcPts val="0"/>
              </a:spcBef>
              <a:spcAft>
                <a:spcPts val="1200"/>
              </a:spcAft>
            </a:pPr>
            <a:r>
              <a:rPr lang="en-US" dirty="0">
                <a:latin typeface="Segoe UI" panose="020B0502040204020203" pitchFamily="34" charset="0"/>
                <a:cs typeface="Segoe UI" panose="020B0502040204020203" pitchFamily="34" charset="0"/>
              </a:rPr>
              <a:t>Symptoms</a:t>
            </a:r>
          </a:p>
          <a:p>
            <a:pPr lvl="1">
              <a:spcBef>
                <a:spcPts val="0"/>
              </a:spcBef>
              <a:spcAft>
                <a:spcPts val="1200"/>
              </a:spcAft>
            </a:pPr>
            <a:r>
              <a:rPr lang="en-US" dirty="0">
                <a:latin typeface="Segoe UI" panose="020B0502040204020203" pitchFamily="34" charset="0"/>
                <a:cs typeface="Segoe UI" panose="020B0502040204020203" pitchFamily="34" charset="0"/>
              </a:rPr>
              <a:t>Physical and neurological examination</a:t>
            </a:r>
          </a:p>
          <a:p>
            <a:pPr marL="457200" lvl="1" indent="0">
              <a:spcBef>
                <a:spcPts val="0"/>
              </a:spcBef>
              <a:spcAft>
                <a:spcPts val="1200"/>
              </a:spcAft>
              <a:buNone/>
            </a:pPr>
            <a:endParaRPr lang="en-US"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dirty="0">
                <a:latin typeface="Segoe UI" panose="020B0502040204020203" pitchFamily="34" charset="0"/>
                <a:cs typeface="Segoe UI" panose="020B0502040204020203" pitchFamily="34" charset="0"/>
              </a:rPr>
              <a:t>If your condition is unusual, complex or suddenly becomes severe, tests to rule out other causes for your pain </a:t>
            </a:r>
            <a:r>
              <a:rPr lang="en-US" b="1" dirty="0">
                <a:latin typeface="Segoe UI" panose="020B0502040204020203" pitchFamily="34" charset="0"/>
                <a:cs typeface="Segoe UI" panose="020B0502040204020203" pitchFamily="34" charset="0"/>
              </a:rPr>
              <a:t>might</a:t>
            </a:r>
            <a:r>
              <a:rPr lang="en-US" dirty="0">
                <a:latin typeface="Segoe UI" panose="020B0502040204020203" pitchFamily="34" charset="0"/>
                <a:cs typeface="Segoe UI" panose="020B0502040204020203" pitchFamily="34" charset="0"/>
              </a:rPr>
              <a:t> include an MRI or CT scan</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7" name="Picture 2" descr="Migraine Graphic by keyclook123 · Creative Fabrica">
            <a:extLst>
              <a:ext uri="{FF2B5EF4-FFF2-40B4-BE49-F238E27FC236}">
                <a16:creationId xmlns:a16="http://schemas.microsoft.com/office/drawing/2014/main" id="{5A93C8A1-1DE4-49E3-B5A3-49CDA79DD4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3327" y="2315284"/>
            <a:ext cx="3311658" cy="2341000"/>
          </a:xfrm>
          <a:prstGeom prst="rect">
            <a:avLst/>
          </a:prstGeom>
          <a:noFill/>
          <a:ln w="28575">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1057035"/>
      </p:ext>
    </p:extLst>
  </p:cSld>
  <p:clrMapOvr>
    <a:masterClrMapping/>
  </p:clrMapOvr>
  <mc:AlternateContent xmlns:mc="http://schemas.openxmlformats.org/markup-compatibility/2006" xmlns:p14="http://schemas.microsoft.com/office/powerpoint/2010/main">
    <mc:Choice Requires="p14">
      <p:transition spd="slow" p14:dur="2000" advTm="24862"/>
    </mc:Choice>
    <mc:Fallback xmlns="">
      <p:transition spd="slow" advTm="2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Treatment</a:t>
            </a:r>
          </a:p>
        </p:txBody>
      </p:sp>
      <p:sp>
        <p:nvSpPr>
          <p:cNvPr id="3" name="Content Placeholder 2"/>
          <p:cNvSpPr txBox="1">
            <a:spLocks/>
          </p:cNvSpPr>
          <p:nvPr/>
        </p:nvSpPr>
        <p:spPr>
          <a:xfrm>
            <a:off x="506186" y="1853189"/>
            <a:ext cx="9352922" cy="37851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Segoe UI" panose="020B0502040204020203" pitchFamily="34" charset="0"/>
                <a:cs typeface="Segoe UI" panose="020B0502040204020203" pitchFamily="34" charset="0"/>
              </a:rPr>
              <a:t>Over-the-counter medications</a:t>
            </a:r>
          </a:p>
          <a:p>
            <a:r>
              <a:rPr lang="en-US" sz="2400" dirty="0">
                <a:latin typeface="Segoe UI" panose="020B0502040204020203" pitchFamily="34" charset="0"/>
                <a:cs typeface="Segoe UI" panose="020B0502040204020203" pitchFamily="34" charset="0"/>
              </a:rPr>
              <a:t>Prescription </a:t>
            </a:r>
            <a:r>
              <a:rPr lang="en-US" sz="2400" dirty="0" smtClean="0">
                <a:latin typeface="Segoe UI" panose="020B0502040204020203" pitchFamily="34" charset="0"/>
                <a:cs typeface="Segoe UI" panose="020B0502040204020203" pitchFamily="34" charset="0"/>
              </a:rPr>
              <a:t>medications</a:t>
            </a:r>
            <a:endParaRPr lang="en-US" sz="2400" dirty="0">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Preventive </a:t>
            </a:r>
            <a:r>
              <a:rPr lang="en-US" sz="2400" dirty="0">
                <a:latin typeface="Segoe UI" panose="020B0502040204020203" pitchFamily="34" charset="0"/>
                <a:cs typeface="Segoe UI" panose="020B0502040204020203" pitchFamily="34" charset="0"/>
              </a:rPr>
              <a:t>medications</a:t>
            </a:r>
          </a:p>
          <a:p>
            <a:r>
              <a:rPr lang="en-US" sz="2400" dirty="0" smtClean="0">
                <a:latin typeface="Segoe UI" panose="020B0502040204020203" pitchFamily="34" charset="0"/>
                <a:cs typeface="Segoe UI" panose="020B0502040204020203" pitchFamily="34" charset="0"/>
              </a:rPr>
              <a:t>Lifestyle changes</a:t>
            </a:r>
          </a:p>
          <a:p>
            <a:r>
              <a:rPr lang="en-US" sz="2400" dirty="0" smtClean="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Speak with doctor about which </a:t>
            </a:r>
            <a:r>
              <a:rPr lang="en-US" sz="2400" dirty="0" smtClean="0">
                <a:latin typeface="Segoe UI" panose="020B0502040204020203" pitchFamily="34" charset="0"/>
                <a:cs typeface="Segoe UI" panose="020B0502040204020203" pitchFamily="34" charset="0"/>
              </a:rPr>
              <a:t>treatment/medication is </a:t>
            </a:r>
            <a:r>
              <a:rPr lang="en-US" sz="2400" dirty="0">
                <a:latin typeface="Segoe UI" panose="020B0502040204020203" pitchFamily="34" charset="0"/>
                <a:cs typeface="Segoe UI" panose="020B0502040204020203" pitchFamily="34" charset="0"/>
              </a:rPr>
              <a:t>best for you</a:t>
            </a:r>
          </a:p>
        </p:txBody>
      </p:sp>
      <p:cxnSp>
        <p:nvCxnSpPr>
          <p:cNvPr id="4" name="Straight Connector 3"/>
          <p:cNvCxnSpPr/>
          <p:nvPr/>
        </p:nvCxnSpPr>
        <p:spPr>
          <a:xfrm flipV="1">
            <a:off x="627020" y="1534886"/>
            <a:ext cx="10937965" cy="13063"/>
          </a:xfrm>
          <a:prstGeom prst="line">
            <a:avLst/>
          </a:prstGeom>
          <a:ln w="38100">
            <a:solidFill>
              <a:srgbClr val="6E9DD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87CBF63-FAE0-4877-8E51-AA11D9F030A4}"/>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0256"/>
          <a:stretch/>
        </p:blipFill>
        <p:spPr>
          <a:xfrm>
            <a:off x="-6" y="6142892"/>
            <a:ext cx="12192006" cy="715108"/>
          </a:xfrm>
          <a:prstGeom prst="rect">
            <a:avLst/>
          </a:prstGeom>
        </p:spPr>
      </p:pic>
      <p:pic>
        <p:nvPicPr>
          <p:cNvPr id="11" name="Picture 10">
            <a:extLst>
              <a:ext uri="{FF2B5EF4-FFF2-40B4-BE49-F238E27FC236}">
                <a16:creationId xmlns:a16="http://schemas.microsoft.com/office/drawing/2014/main" id="{1CF13642-BB6A-4823-B0AC-2E318BBED400}"/>
              </a:ext>
            </a:extLst>
          </p:cNvPr>
          <p:cNvPicPr>
            <a:picLocks noChangeAspect="1"/>
          </p:cNvPicPr>
          <p:nvPr/>
        </p:nvPicPr>
        <p:blipFill rotWithShape="1">
          <a:blip r:embed="rId6">
            <a:extLst>
              <a:ext uri="{28A0092B-C50C-407E-A947-70E740481C1C}">
                <a14:useLocalDpi xmlns:a14="http://schemas.microsoft.com/office/drawing/2010/main" val="0"/>
              </a:ext>
            </a:extLst>
          </a:blip>
          <a:srcRect t="35111"/>
          <a:stretch/>
        </p:blipFill>
        <p:spPr>
          <a:xfrm>
            <a:off x="-8" y="0"/>
            <a:ext cx="12192005" cy="593344"/>
          </a:xfrm>
          <a:prstGeom prst="rect">
            <a:avLst/>
          </a:prstGeom>
        </p:spPr>
      </p:pic>
      <p:pic>
        <p:nvPicPr>
          <p:cNvPr id="2050" name="Picture 2" descr="Why Your Tight Ponytail Causes a Painful Headache">
            <a:extLst>
              <a:ext uri="{FF2B5EF4-FFF2-40B4-BE49-F238E27FC236}">
                <a16:creationId xmlns:a16="http://schemas.microsoft.com/office/drawing/2014/main" id="{B4C3B044-EEE7-4A63-8BA6-B77DBCE279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2647" y="2093114"/>
            <a:ext cx="3417998" cy="2341100"/>
          </a:xfrm>
          <a:prstGeom prst="rect">
            <a:avLst/>
          </a:prstGeom>
          <a:noFill/>
          <a:ln w="28575">
            <a:solidFill>
              <a:srgbClr val="6E9DD3"/>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98661799"/>
      </p:ext>
    </p:extLst>
  </p:cSld>
  <p:clrMapOvr>
    <a:masterClrMapping/>
  </p:clrMapOvr>
  <mc:AlternateContent xmlns:mc="http://schemas.openxmlformats.org/markup-compatibility/2006" xmlns:p14="http://schemas.microsoft.com/office/powerpoint/2010/main">
    <mc:Choice Requires="p14">
      <p:transition spd="slow" p14:dur="2000" advTm="43636"/>
    </mc:Choice>
    <mc:Fallback xmlns="">
      <p:transition spd="slow" advTm="43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5184</TotalTime>
  <Words>1495</Words>
  <Application>Microsoft Office PowerPoint</Application>
  <PresentationFormat>Widescreen</PresentationFormat>
  <Paragraphs>157</Paragraphs>
  <Slides>16</Slides>
  <Notes>16</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Courier New</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AultCare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AultCare Wellness</dc:creator>
  <cp:lastModifiedBy>Tracy Brewer</cp:lastModifiedBy>
  <cp:revision>121</cp:revision>
  <cp:lastPrinted>2020-12-22T14:53:46Z</cp:lastPrinted>
  <dcterms:created xsi:type="dcterms:W3CDTF">2020-12-22T14:53:14Z</dcterms:created>
  <dcterms:modified xsi:type="dcterms:W3CDTF">2022-03-29T17:25:50Z</dcterms:modified>
</cp:coreProperties>
</file>