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325" r:id="rId3"/>
    <p:sldId id="326" r:id="rId4"/>
    <p:sldId id="327" r:id="rId5"/>
    <p:sldId id="328" r:id="rId6"/>
    <p:sldId id="330" r:id="rId7"/>
    <p:sldId id="329" r:id="rId8"/>
    <p:sldId id="331" r:id="rId9"/>
    <p:sldId id="332" r:id="rId10"/>
    <p:sldId id="333" r:id="rId11"/>
    <p:sldId id="334" r:id="rId12"/>
    <p:sldId id="335" r:id="rId13"/>
    <p:sldId id="336" r:id="rId14"/>
    <p:sldId id="337" r:id="rId15"/>
    <p:sldId id="338" r:id="rId16"/>
    <p:sldId id="339" r:id="rId17"/>
    <p:sldId id="342" r:id="rId18"/>
    <p:sldId id="343" r:id="rId19"/>
    <p:sldId id="289" r:id="rId2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98"/>
    <a:srgbClr val="6CBE4C"/>
    <a:srgbClr val="CB6CE6"/>
    <a:srgbClr val="791993"/>
    <a:srgbClr val="6E9DD3"/>
    <a:srgbClr val="9F1D20"/>
    <a:srgbClr val="FF8888"/>
    <a:srgbClr val="388DFF"/>
    <a:srgbClr val="43AF9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26702" autoAdjust="0"/>
  </p:normalViewPr>
  <p:slideViewPr>
    <p:cSldViewPr snapToGrid="0">
      <p:cViewPr varScale="1">
        <p:scale>
          <a:sx n="83" d="100"/>
          <a:sy n="83" d="100"/>
        </p:scale>
        <p:origin x="108"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DE094352-3A46-4873-9358-C5ABED72E7A2}" type="datetimeFigureOut">
              <a:rPr lang="en-US" smtClean="0"/>
              <a:t>6/28/2022</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6A392502-4BDC-4258-ABFE-952C69E69671}" type="slidenum">
              <a:rPr lang="en-US" smtClean="0"/>
              <a:t>‹#›</a:t>
            </a:fld>
            <a:endParaRPr lang="en-US"/>
          </a:p>
        </p:txBody>
      </p:sp>
    </p:spTree>
    <p:extLst>
      <p:ext uri="{BB962C8B-B14F-4D97-AF65-F5344CB8AC3E}">
        <p14:creationId xmlns:p14="http://schemas.microsoft.com/office/powerpoint/2010/main" val="2707008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cademic.oup.com/jcmc/article/24/5/205/5521084"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pnas.org/content/112/4/1232.abstrac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a:t>
            </a:fld>
            <a:endParaRPr lang="en-US"/>
          </a:p>
        </p:txBody>
      </p:sp>
    </p:spTree>
    <p:extLst>
      <p:ext uri="{BB962C8B-B14F-4D97-AF65-F5344CB8AC3E}">
        <p14:creationId xmlns:p14="http://schemas.microsoft.com/office/powerpoint/2010/main" val="2157870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230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757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584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451C955-2566-4574-B3E0-61F6C06BCE4B}"/>
              </a:ext>
            </a:extLst>
          </p:cNvPr>
          <p:cNvSpPr>
            <a:spLocks noGrp="1"/>
          </p:cNvSpPr>
          <p:nvPr>
            <p:ph type="body" idx="1"/>
          </p:nvPr>
        </p:nvSpPr>
        <p:spPr/>
        <p:txBody>
          <a:bodyPr/>
          <a:lstStyle/>
          <a:p>
            <a:r>
              <a:rPr lang="en-US" b="1" dirty="0"/>
              <a:t>Track screen time: </a:t>
            </a:r>
            <a:r>
              <a:rPr lang="en-US" sz="1200" b="0" i="0" kern="1200" dirty="0">
                <a:solidFill>
                  <a:schemeClr val="tx1"/>
                </a:solidFill>
                <a:effectLst/>
                <a:latin typeface="+mn-lt"/>
                <a:ea typeface="+mn-ea"/>
                <a:cs typeface="+mn-cs"/>
              </a:rPr>
              <a:t>it’s kind of ironic, but you can track your screen time with a mobile app. Or you can keep a journal or calendar to track your screen time. Do this for at least a week.</a:t>
            </a:r>
          </a:p>
          <a:p>
            <a:r>
              <a:rPr lang="en-US" sz="1200" b="0" i="0" kern="1200" dirty="0">
                <a:solidFill>
                  <a:schemeClr val="tx1"/>
                </a:solidFill>
                <a:effectLst/>
                <a:latin typeface="+mn-lt"/>
                <a:ea typeface="+mn-ea"/>
                <a:cs typeface="+mn-cs"/>
              </a:rPr>
              <a:t>You’ll get a snapshot of what your screen time activity looks like, along with the way your usage fluctuates throughout the day. It’s a starting point that can help you create a plan to cut back on screen time.</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Create accountability: </a:t>
            </a:r>
            <a:r>
              <a:rPr lang="en-US" sz="1200" b="0" i="0" kern="1200" dirty="0">
                <a:solidFill>
                  <a:schemeClr val="tx1"/>
                </a:solidFill>
                <a:effectLst/>
                <a:latin typeface="+mn-lt"/>
                <a:ea typeface="+mn-ea"/>
                <a:cs typeface="+mn-cs"/>
              </a:rPr>
              <a:t>Once you have an idea of what your screen time looks like, share your idea to cut back on screen time with someone who will hold you accountable. Ask a family member, friend, or co-worker, to follow-up with you about screen time. You’ll be more likely to actually unplug.</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Be reasonable</a:t>
            </a:r>
            <a:r>
              <a:rPr lang="en-US" dirty="0"/>
              <a:t/>
            </a:r>
            <a:br>
              <a:rPr lang="en-US" dirty="0"/>
            </a:br>
            <a:r>
              <a:rPr lang="en-US" sz="1200" b="0" i="0" kern="1200" dirty="0">
                <a:solidFill>
                  <a:schemeClr val="tx1"/>
                </a:solidFill>
                <a:effectLst/>
                <a:latin typeface="+mn-lt"/>
                <a:ea typeface="+mn-ea"/>
                <a:cs typeface="+mn-cs"/>
              </a:rPr>
              <a:t>Remember…the cold-turkey method to give up all screen time just isn’t realistic for most people. Set a reasonable goal, like reduce screen time by 1 hour per day. Stick with it for an entire week. Evaluate how it goes. Then set a new goal.</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Be active…without screen time</a:t>
            </a:r>
            <a:r>
              <a:rPr lang="en-US" dirty="0"/>
              <a:t/>
            </a:r>
            <a:br>
              <a:rPr lang="en-US" dirty="0"/>
            </a:br>
            <a:r>
              <a:rPr lang="en-US" sz="1200" b="0" i="0" kern="1200" dirty="0">
                <a:solidFill>
                  <a:schemeClr val="tx1"/>
                </a:solidFill>
                <a:effectLst/>
                <a:latin typeface="+mn-lt"/>
                <a:ea typeface="+mn-ea"/>
                <a:cs typeface="+mn-cs"/>
              </a:rPr>
              <a:t>If you’re addicted to podcasts, music, movies, checking email, or the steady stream of social media posts, turn off your phone and step away from the screen. And be more active. Take a walk. Go for a bike ride. Work in the yard. Play with your kids. Aim for 30 to 60 minutes of moderate physical activity a day. You’ll burn extra calories, and you’ll feel better.</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Make a daily appointment for no-screen time</a:t>
            </a:r>
            <a:r>
              <a:rPr lang="en-US" dirty="0"/>
              <a:t/>
            </a:r>
            <a:br>
              <a:rPr lang="en-US" dirty="0"/>
            </a:br>
            <a:r>
              <a:rPr lang="en-US" sz="1200" b="0" i="0" kern="1200" dirty="0">
                <a:solidFill>
                  <a:schemeClr val="tx1"/>
                </a:solidFill>
                <a:effectLst/>
                <a:latin typeface="+mn-lt"/>
                <a:ea typeface="+mn-ea"/>
                <a:cs typeface="+mn-cs"/>
              </a:rPr>
              <a:t>Instead of constantly watching a screen (TV, phone, tablet, computer, and other devices), make an appointment for no screen time every day. Put it on your calendar just like you would an important appointment. For example, no screen time during meals or while you’re getting ready for the day. Or no screen time beginning two hours before bed.</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a:p>
            <a:endParaRPr lang="en-US" dirty="0"/>
          </a:p>
        </p:txBody>
      </p:sp>
    </p:spTree>
    <p:extLst>
      <p:ext uri="{BB962C8B-B14F-4D97-AF65-F5344CB8AC3E}">
        <p14:creationId xmlns:p14="http://schemas.microsoft.com/office/powerpoint/2010/main" val="1962524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451C955-2566-4574-B3E0-61F6C06BCE4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5104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451C955-2566-4574-B3E0-61F6C06BCE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Events</a:t>
            </a:r>
            <a:r>
              <a:rPr lang="en-US" b="1" baseline="0" dirty="0"/>
              <a:t> in your community</a:t>
            </a:r>
            <a:r>
              <a:rPr lang="en-US" baseline="0" dirty="0"/>
              <a:t>: </a:t>
            </a:r>
            <a:r>
              <a:rPr lang="en-US" dirty="0"/>
              <a:t>Time spent using devices can instead be used for volunteering, joining a sports team or connecting time with a spiritual group.</a:t>
            </a:r>
          </a:p>
          <a:p>
            <a:endParaRPr lang="en-US" dirty="0"/>
          </a:p>
        </p:txBody>
      </p:sp>
    </p:spTree>
    <p:extLst>
      <p:ext uri="{BB962C8B-B14F-4D97-AF65-F5344CB8AC3E}">
        <p14:creationId xmlns:p14="http://schemas.microsoft.com/office/powerpoint/2010/main" val="1210507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451C955-2566-4574-B3E0-61F6C06BCE4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5143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451C955-2566-4574-B3E0-61F6C06BCE4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2039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451C955-2566-4574-B3E0-61F6C06BCE4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2060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19</a:t>
            </a:fld>
            <a:endParaRPr lang="en-US"/>
          </a:p>
        </p:txBody>
      </p:sp>
    </p:spTree>
    <p:extLst>
      <p:ext uri="{BB962C8B-B14F-4D97-AF65-F5344CB8AC3E}">
        <p14:creationId xmlns:p14="http://schemas.microsoft.com/office/powerpoint/2010/main" val="349626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a:t>
            </a:fld>
            <a:endParaRPr lang="en-US"/>
          </a:p>
        </p:txBody>
      </p:sp>
    </p:spTree>
    <p:extLst>
      <p:ext uri="{BB962C8B-B14F-4D97-AF65-F5344CB8AC3E}">
        <p14:creationId xmlns:p14="http://schemas.microsoft.com/office/powerpoint/2010/main" val="3577703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A11328C-E780-4857-A4A8-12E855DF58A0}"/>
              </a:ext>
            </a:extLst>
          </p:cNvPr>
          <p:cNvSpPr>
            <a:spLocks noGrp="1"/>
          </p:cNvSpPr>
          <p:nvPr>
            <p:ph type="body" idx="1"/>
          </p:nvPr>
        </p:nvSpPr>
        <p:spPr/>
        <p:txBody>
          <a:bodyPr/>
          <a:lstStyle/>
          <a:p>
            <a:r>
              <a:rPr lang="en-US" dirty="0"/>
              <a:t>-</a:t>
            </a:r>
            <a:r>
              <a:rPr lang="en-US" b="1" dirty="0"/>
              <a:t>Stress</a:t>
            </a:r>
            <a:r>
              <a:rPr lang="en-US" b="1" baseline="0" dirty="0"/>
              <a:t> and anxiety and depression- </a:t>
            </a:r>
            <a:r>
              <a:rPr lang="en-US" baseline="0" dirty="0"/>
              <a:t>too much time seeing other people’s unrealistic everyday perfectness, new outlets (doom and gloom), online gambling</a:t>
            </a:r>
          </a:p>
          <a:p>
            <a:r>
              <a:rPr lang="en-US" baseline="0" dirty="0"/>
              <a:t>-</a:t>
            </a:r>
            <a:r>
              <a:rPr lang="en-US" b="1" baseline="0" dirty="0"/>
              <a:t>Depression: </a:t>
            </a:r>
            <a:r>
              <a:rPr lang="en-US" sz="1200" b="0" i="0" kern="1200" dirty="0">
                <a:solidFill>
                  <a:schemeClr val="tx1"/>
                </a:solidFill>
                <a:effectLst/>
                <a:latin typeface="+mn-lt"/>
                <a:ea typeface="+mn-ea"/>
                <a:cs typeface="+mn-cs"/>
              </a:rPr>
              <a:t>The constant connectivity may actually be making us feel disconnected</a:t>
            </a:r>
          </a:p>
          <a:p>
            <a:r>
              <a:rPr lang="en-US" sz="1200" b="0" i="0" kern="1200" dirty="0">
                <a:solidFill>
                  <a:schemeClr val="tx1"/>
                </a:solidFill>
                <a:effectLst/>
                <a:latin typeface="+mn-lt"/>
                <a:ea typeface="+mn-ea"/>
                <a:cs typeface="+mn-cs"/>
              </a:rPr>
              <a:t>   Loneliness has to do with more connected intimate relationships that feel real and close, and screens don’t really provide that</a:t>
            </a:r>
          </a:p>
          <a:p>
            <a:r>
              <a:rPr lang="en-US" sz="1200" b="0" i="0" kern="1200" dirty="0">
                <a:solidFill>
                  <a:schemeClr val="tx1"/>
                </a:solidFill>
                <a:effectLst/>
                <a:latin typeface="+mn-lt"/>
                <a:ea typeface="+mn-ea"/>
                <a:cs typeface="+mn-cs"/>
              </a:rPr>
              <a:t>In a </a:t>
            </a:r>
            <a:r>
              <a:rPr lang="en-US" sz="1200" b="0" i="0" u="none" strike="noStrike" kern="1200" dirty="0">
                <a:solidFill>
                  <a:schemeClr val="tx1"/>
                </a:solidFill>
                <a:effectLst/>
                <a:latin typeface="+mn-lt"/>
                <a:ea typeface="+mn-ea"/>
                <a:cs typeface="+mn-cs"/>
                <a:hlinkClick r:id="rId3"/>
              </a:rPr>
              <a:t>2019 study</a:t>
            </a:r>
            <a:r>
              <a:rPr lang="en-US" sz="1200" b="0" i="0" kern="1200" dirty="0">
                <a:solidFill>
                  <a:schemeClr val="tx1"/>
                </a:solidFill>
                <a:effectLst/>
                <a:latin typeface="+mn-lt"/>
                <a:ea typeface="+mn-ea"/>
                <a:cs typeface="+mn-cs"/>
              </a:rPr>
              <a:t>, Michigan State researchers found adults who used social media were less likely to experience psychosocial distress, which is a hallmark of major depression and anxiety.</a:t>
            </a:r>
          </a:p>
          <a:p>
            <a:r>
              <a:rPr lang="en-US" sz="1200" b="1" i="0" kern="1200" dirty="0">
                <a:solidFill>
                  <a:schemeClr val="tx1"/>
                </a:solidFill>
                <a:effectLst/>
                <a:latin typeface="+mn-lt"/>
                <a:ea typeface="+mn-ea"/>
                <a:cs typeface="+mn-cs"/>
              </a:rPr>
              <a:t>Poor sleep: </a:t>
            </a:r>
            <a:r>
              <a:rPr lang="en-US" sz="1200" b="0" i="0" kern="1200" dirty="0">
                <a:solidFill>
                  <a:schemeClr val="tx1"/>
                </a:solidFill>
                <a:effectLst/>
                <a:latin typeface="+mn-lt"/>
                <a:ea typeface="+mn-ea"/>
                <a:cs typeface="+mn-cs"/>
              </a:rPr>
              <a:t>One </a:t>
            </a:r>
            <a:r>
              <a:rPr lang="en-US" sz="1200" b="0" i="0" u="none" strike="noStrike" kern="1200" dirty="0">
                <a:solidFill>
                  <a:schemeClr val="tx1"/>
                </a:solidFill>
                <a:effectLst/>
                <a:latin typeface="+mn-lt"/>
                <a:ea typeface="+mn-ea"/>
                <a:cs typeface="+mn-cs"/>
                <a:hlinkClick r:id="rId4"/>
              </a:rPr>
              <a:t>study</a:t>
            </a:r>
            <a:r>
              <a:rPr lang="en-US" sz="1200" b="0" i="0" kern="1200" dirty="0">
                <a:solidFill>
                  <a:schemeClr val="tx1"/>
                </a:solidFill>
                <a:effectLst/>
                <a:latin typeface="+mn-lt"/>
                <a:ea typeface="+mn-ea"/>
                <a:cs typeface="+mn-cs"/>
              </a:rPr>
              <a:t> shows that the use of screens before going to bed can disrupt sleep cycles, in part by suppressing melatonin.</a:t>
            </a:r>
          </a:p>
          <a:p>
            <a:r>
              <a:rPr lang="en-US" sz="1200" b="0" i="0" kern="1200" dirty="0">
                <a:solidFill>
                  <a:schemeClr val="tx1"/>
                </a:solidFill>
                <a:effectLst/>
                <a:latin typeface="+mn-lt"/>
                <a:ea typeface="+mn-ea"/>
                <a:cs typeface="+mn-cs"/>
              </a:rPr>
              <a:t>The use of artificial lighting and electronics at night may contribute to sleep problems. These devices emit light of a blue wavelength, which may trick your brain into thinking it’s daytime</a:t>
            </a:r>
          </a:p>
          <a:p>
            <a:r>
              <a:rPr lang="en-US" sz="1200" b="0" i="0" kern="1200" dirty="0">
                <a:solidFill>
                  <a:schemeClr val="tx1"/>
                </a:solidFill>
                <a:effectLst/>
                <a:latin typeface="+mn-lt"/>
                <a:ea typeface="+mn-ea"/>
                <a:cs typeface="+mn-cs"/>
              </a:rPr>
              <a:t>Many studies suggest that blue light in the evening disrupts your brain’s natural sleep-wake cycles, which are crucial for optimal health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***All of these</a:t>
            </a:r>
            <a:r>
              <a:rPr lang="en-US" sz="1200" b="0" i="0" kern="1200" baseline="0" dirty="0">
                <a:solidFill>
                  <a:schemeClr val="tx1"/>
                </a:solidFill>
                <a:effectLst/>
                <a:latin typeface="+mn-lt"/>
                <a:ea typeface="+mn-ea"/>
                <a:cs typeface="+mn-cs"/>
              </a:rPr>
              <a:t> are interrelated as sleep affects the whole body and depression. Depression can cause overeating, which can lead to obesity which can lead to heart disease, diabetes…</a:t>
            </a:r>
            <a:r>
              <a:rPr lang="en-US" sz="1200" b="0" i="0" kern="1200" baseline="0" dirty="0" err="1">
                <a:solidFill>
                  <a:schemeClr val="tx1"/>
                </a:solidFill>
                <a:effectLst/>
                <a:latin typeface="+mn-lt"/>
                <a:ea typeface="+mn-ea"/>
                <a:cs typeface="+mn-cs"/>
              </a:rPr>
              <a:t>etc</a:t>
            </a:r>
            <a:r>
              <a:rPr lang="en-US" sz="1200" b="0" i="0" kern="1200" baseline="0" dirty="0">
                <a:solidFill>
                  <a:schemeClr val="tx1"/>
                </a:solidFill>
                <a:effectLst/>
                <a:latin typeface="+mn-lt"/>
                <a:ea typeface="+mn-ea"/>
                <a:cs typeface="+mn-cs"/>
              </a:rPr>
              <a:t>…..Lack of exercise to increase risk of cancer, obesity, depression </a:t>
            </a:r>
            <a:r>
              <a:rPr lang="en-US" sz="1200" b="0" i="0" kern="1200" baseline="0" dirty="0" err="1">
                <a:solidFill>
                  <a:schemeClr val="tx1"/>
                </a:solidFill>
                <a:effectLst/>
                <a:latin typeface="+mn-lt"/>
                <a:ea typeface="+mn-ea"/>
                <a:cs typeface="+mn-cs"/>
              </a:rPr>
              <a:t>etc</a:t>
            </a:r>
            <a:r>
              <a:rPr lang="en-US" sz="1200" b="0" i="0" kern="1200" baseline="0" dirty="0">
                <a:solidFill>
                  <a:schemeClr val="tx1"/>
                </a:solidFill>
                <a:effectLst/>
                <a:latin typeface="+mn-lt"/>
                <a:ea typeface="+mn-ea"/>
                <a:cs typeface="+mn-cs"/>
              </a:rPr>
              <a:t>…..</a:t>
            </a:r>
            <a:endParaRPr lang="en-US" dirty="0"/>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24EAC2-39DB-425C-9C71-03B20FB72BB4}"/>
              </a:ext>
            </a:extLst>
          </p:cNvPr>
          <p:cNvSpPr>
            <a:spLocks noGrp="1"/>
          </p:cNvSpPr>
          <p:nvPr>
            <p:ph type="body" idx="1"/>
          </p:nvPr>
        </p:nvSpPr>
        <p:spPr/>
        <p:txBody>
          <a:bodyPr/>
          <a:lstStyle/>
          <a:p>
            <a:r>
              <a:rPr lang="en-US" b="1" dirty="0"/>
              <a:t>Circadian rhythm:— </a:t>
            </a:r>
            <a:r>
              <a:rPr lang="en-US" dirty="0"/>
              <a:t>the 24-hour biological cycle that influences many internal functions </a:t>
            </a:r>
          </a:p>
          <a:p>
            <a:r>
              <a:rPr lang="en-US" b="1" dirty="0"/>
              <a:t>Signal from external environment</a:t>
            </a:r>
            <a:r>
              <a:rPr lang="en-US" dirty="0"/>
              <a:t>:— most importantly daylight and darkness — to adjust itself.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Blue light therapy devices: </a:t>
            </a:r>
            <a:r>
              <a:rPr lang="en-US" dirty="0"/>
              <a:t>may help treat depression, and blue light bulbs have been shown to reduce fatigue and improve the mood, performance, and sleep of office workers </a:t>
            </a: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05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D2BBFAA-21EF-4670-B824-6DF44FE956BC}" type="datetimeFigureOut">
              <a:rPr lang="en-US" smtClean="0"/>
              <a:t>6/28/2022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374503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2BBFAA-21EF-4670-B824-6DF44FE956BC}" type="datetimeFigureOut">
              <a:rPr lang="en-US" smtClean="0"/>
              <a:t>6/28/2022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2471138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2BBFAA-21EF-4670-B824-6DF44FE956BC}" type="datetimeFigureOut">
              <a:rPr lang="en-US" smtClean="0"/>
              <a:t>6/28/2022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3115666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2BBFAA-21EF-4670-B824-6DF44FE956BC}" type="datetimeFigureOut">
              <a:rPr lang="en-US" smtClean="0"/>
              <a:t>6/28/2022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521486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D2BBFAA-21EF-4670-B824-6DF44FE956BC}" type="datetimeFigureOut">
              <a:rPr lang="en-US" smtClean="0"/>
              <a:t>6/28/2022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9056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2BBFAA-21EF-4670-B824-6DF44FE956BC}" type="datetimeFigureOut">
              <a:rPr lang="en-US" smtClean="0"/>
              <a:t>6/28/2022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534994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2BBFAA-21EF-4670-B824-6DF44FE956BC}" type="datetimeFigureOut">
              <a:rPr lang="en-US" smtClean="0"/>
              <a:t>6/28/2022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395961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2BBFAA-21EF-4670-B824-6DF44FE956BC}" type="datetimeFigureOut">
              <a:rPr lang="en-US" smtClean="0"/>
              <a:t>6/28/2022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950265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2BBFAA-21EF-4670-B824-6DF44FE956BC}" type="datetimeFigureOut">
              <a:rPr lang="en-US" smtClean="0"/>
              <a:t>6/28/2022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045554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2BBFAA-21EF-4670-B824-6DF44FE956BC}" type="datetimeFigureOut">
              <a:rPr lang="en-US" smtClean="0"/>
              <a:t>6/28/2022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630333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2BBFAA-21EF-4670-B824-6DF44FE956BC}" type="datetimeFigureOut">
              <a:rPr lang="en-US" smtClean="0"/>
              <a:t>6/28/2022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143349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2BBFAA-21EF-4670-B824-6DF44FE956BC}" type="datetimeFigureOut">
              <a:rPr lang="en-US" smtClean="0"/>
              <a:t>6/28/2022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A1F70-730A-477A-B48E-E550248F51D3}" type="slidenum">
              <a:rPr lang="en-US" smtClean="0"/>
              <a:t>‹#›</a:t>
            </a:fld>
            <a:endParaRPr lang="en-US"/>
          </a:p>
        </p:txBody>
      </p:sp>
    </p:spTree>
    <p:extLst>
      <p:ext uri="{BB962C8B-B14F-4D97-AF65-F5344CB8AC3E}">
        <p14:creationId xmlns:p14="http://schemas.microsoft.com/office/powerpoint/2010/main" val="2396248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notesSlide" Target="../notesSlides/notesSlide10.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11"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notesSlide" Target="../notesSlides/notesSlide11.xml"/><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11"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notesSlide" Target="../notesSlides/notesSlide12.xml"/><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11"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notesSlide" Target="../notesSlides/notesSlide13.xml"/><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notesSlide" Target="../notesSlides/notesSlide14.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11"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notesSlide" Target="../notesSlides/notesSlide16.xml"/><Relationship Id="rId9"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hyperlink" Target="https://www.aultcare.com/assets/Wellness-Program/Presentations/4559_2-Digital-Detox-Challenge-Flyer_7612_22-002.pdf?vid=3" TargetMode="External"/><Relationship Id="rId4" Type="http://schemas.openxmlformats.org/officeDocument/2006/relationships/notesSlide" Target="../notesSlides/notesSlide17.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lp.constantcontactpages.com/sv/eup064h"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hyperlink" Target="https://support.apple.com/guide/iphone/view-your-screen-time-summary" TargetMode="External"/><Relationship Id="rId7"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notesSlide" Target="../notesSlides/notesSlide4.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notesSlide" Target="../notesSlides/notesSlide9.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72837" y="1529365"/>
            <a:ext cx="9246325" cy="2044151"/>
          </a:xfrm>
          <a:prstGeom prst="rect">
            <a:avLst/>
          </a:prstGeom>
          <a:noFill/>
          <a:ln w="76200">
            <a:solidFill>
              <a:srgbClr val="00629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E9DD3"/>
              </a:solidFill>
            </a:endParaRPr>
          </a:p>
        </p:txBody>
      </p:sp>
      <p:sp>
        <p:nvSpPr>
          <p:cNvPr id="9" name="Title 1"/>
          <p:cNvSpPr txBox="1">
            <a:spLocks/>
          </p:cNvSpPr>
          <p:nvPr/>
        </p:nvSpPr>
        <p:spPr>
          <a:xfrm>
            <a:off x="1472837" y="2043663"/>
            <a:ext cx="9144000" cy="349750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7200" b="1" dirty="0">
                <a:latin typeface="Segoe UI" panose="020B0502040204020203" pitchFamily="34" charset="0"/>
                <a:cs typeface="Segoe UI" panose="020B0502040204020203" pitchFamily="34" charset="0"/>
              </a:rPr>
              <a:t>Digital Detox</a:t>
            </a:r>
          </a:p>
          <a:p>
            <a:pPr algn="ctr">
              <a:spcAft>
                <a:spcPts val="1200"/>
              </a:spcAft>
            </a:pPr>
            <a:endParaRPr lang="en-US" sz="4800" b="1" dirty="0">
              <a:latin typeface="Segoe UI" panose="020B0502040204020203" pitchFamily="34" charset="0"/>
              <a:cs typeface="Segoe UI" panose="020B0502040204020203" pitchFamily="34" charset="0"/>
            </a:endParaRPr>
          </a:p>
          <a:p>
            <a:pPr algn="ctr">
              <a:spcAft>
                <a:spcPts val="1200"/>
              </a:spcAft>
            </a:pPr>
            <a:r>
              <a:rPr lang="en-US" sz="2400" dirty="0">
                <a:latin typeface="Segoe UI" panose="020B0502040204020203" pitchFamily="34" charset="0"/>
                <a:cs typeface="Segoe UI" panose="020B0502040204020203" pitchFamily="34" charset="0"/>
              </a:rPr>
              <a:t>AultCare Wellness</a:t>
            </a:r>
          </a:p>
        </p:txBody>
      </p:sp>
      <p:pic>
        <p:nvPicPr>
          <p:cNvPr id="2" name="Picture 1">
            <a:extLst>
              <a:ext uri="{FF2B5EF4-FFF2-40B4-BE49-F238E27FC236}">
                <a16:creationId xmlns:a16="http://schemas.microsoft.com/office/drawing/2014/main" id="{DBE65F8D-E182-4BB8-A7BF-CBD79967B8B7}"/>
              </a:ext>
            </a:extLst>
          </p:cNvPr>
          <p:cNvPicPr>
            <a:picLocks noChangeAspect="1"/>
          </p:cNvPicPr>
          <p:nvPr/>
        </p:nvPicPr>
        <p:blipFill rotWithShape="1">
          <a:blip r:embed="rId5"/>
          <a:srcRect t="41026"/>
          <a:stretch/>
        </p:blipFill>
        <p:spPr>
          <a:xfrm>
            <a:off x="-1" y="0"/>
            <a:ext cx="12192000" cy="539262"/>
          </a:xfrm>
          <a:prstGeom prst="rect">
            <a:avLst/>
          </a:prstGeom>
        </p:spPr>
      </p:pic>
      <p:pic>
        <p:nvPicPr>
          <p:cNvPr id="3" name="Picture 2">
            <a:extLst>
              <a:ext uri="{FF2B5EF4-FFF2-40B4-BE49-F238E27FC236}">
                <a16:creationId xmlns:a16="http://schemas.microsoft.com/office/drawing/2014/main" id="{FAF06C10-B129-4EFC-B979-597BECD1BA0F}"/>
              </a:ext>
            </a:extLst>
          </p:cNvPr>
          <p:cNvPicPr>
            <a:picLocks noChangeAspect="1"/>
          </p:cNvPicPr>
          <p:nvPr/>
        </p:nvPicPr>
        <p:blipFill rotWithShape="1">
          <a:blip r:embed="rId6"/>
          <a:srcRect t="11119" b="6830"/>
          <a:stretch/>
        </p:blipFill>
        <p:spPr>
          <a:xfrm>
            <a:off x="0" y="6107722"/>
            <a:ext cx="12192000" cy="750278"/>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33545934"/>
      </p:ext>
    </p:extLst>
  </p:cSld>
  <p:clrMapOvr>
    <a:masterClrMapping/>
  </p:clrMapOvr>
  <mc:AlternateContent xmlns:mc="http://schemas.openxmlformats.org/markup-compatibility/2006" xmlns:p14="http://schemas.microsoft.com/office/powerpoint/2010/main">
    <mc:Choice Requires="p14">
      <p:transition spd="slow" p14:dur="2000" advTm="9625"/>
    </mc:Choice>
    <mc:Fallback xmlns="">
      <p:transition spd="slow" advTm="9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52169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Monitor Your Screen Time on Your Android</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1" y="1717899"/>
            <a:ext cx="7165631" cy="4308872"/>
          </a:xfrm>
          <a:prstGeom prst="rect">
            <a:avLst/>
          </a:prstGeom>
        </p:spPr>
        <p:txBody>
          <a:bodyPr wrap="square">
            <a:spAutoFit/>
          </a:bodyPr>
          <a:lstStyle/>
          <a:p>
            <a:pPr marL="457200" indent="-457200">
              <a:spcAft>
                <a:spcPts val="1200"/>
              </a:spcAft>
              <a:buFont typeface="Arial" panose="020B0604020202020204" pitchFamily="34" charset="0"/>
              <a:buChar char="•"/>
            </a:pPr>
            <a:r>
              <a:rPr lang="en-US" sz="2600" dirty="0">
                <a:latin typeface="Segoe UI" panose="020B0502040204020203" pitchFamily="34" charset="0"/>
                <a:cs typeface="Segoe UI" panose="020B0502040204020203" pitchFamily="34" charset="0"/>
              </a:rPr>
              <a:t>Open the “Digital Wellbeing” app by going to your Settings app and then turn on ”Show Icon” in the app list</a:t>
            </a:r>
          </a:p>
          <a:p>
            <a:pPr marL="457200" indent="-457200">
              <a:spcAft>
                <a:spcPts val="1200"/>
              </a:spcAft>
              <a:buFont typeface="Arial" panose="020B0604020202020204" pitchFamily="34" charset="0"/>
              <a:buChar char="•"/>
            </a:pPr>
            <a:r>
              <a:rPr lang="en-US" sz="2600" dirty="0">
                <a:latin typeface="Segoe UI" panose="020B0502040204020203" pitchFamily="34" charset="0"/>
                <a:cs typeface="Segoe UI" panose="020B0502040204020203" pitchFamily="34" charset="0"/>
              </a:rPr>
              <a:t>The first time you open Digital Wellbeing, you need to set up your profile</a:t>
            </a:r>
          </a:p>
          <a:p>
            <a:pPr marL="457200" indent="-457200" fontAlgn="base">
              <a:spcAft>
                <a:spcPts val="1200"/>
              </a:spcAft>
              <a:buFont typeface="Arial" panose="020B0604020202020204" pitchFamily="34" charset="0"/>
              <a:buChar char="•"/>
            </a:pPr>
            <a:r>
              <a:rPr lang="en-US" sz="2600" dirty="0">
                <a:latin typeface="Segoe UI" panose="020B0502040204020203" pitchFamily="34" charset="0"/>
                <a:cs typeface="Segoe UI" panose="020B0502040204020203" pitchFamily="34" charset="0"/>
              </a:rPr>
              <a:t>Open your phone’s Settings app</a:t>
            </a:r>
          </a:p>
          <a:p>
            <a:pPr marL="457200" indent="-457200" fontAlgn="base">
              <a:spcAft>
                <a:spcPts val="1200"/>
              </a:spcAft>
              <a:buFont typeface="Arial" panose="020B0604020202020204" pitchFamily="34" charset="0"/>
              <a:buChar char="•"/>
            </a:pPr>
            <a:r>
              <a:rPr lang="en-US" sz="2600" dirty="0">
                <a:latin typeface="Segoe UI" panose="020B0502040204020203" pitchFamily="34" charset="0"/>
                <a:cs typeface="Segoe UI" panose="020B0502040204020203" pitchFamily="34" charset="0"/>
              </a:rPr>
              <a:t>Tap ”Digital Wellbeing &amp; Parental Controls”</a:t>
            </a:r>
          </a:p>
          <a:p>
            <a:pPr marL="457200" indent="-457200" fontAlgn="base">
              <a:spcAft>
                <a:spcPts val="1200"/>
              </a:spcAft>
              <a:buFont typeface="Arial" panose="020B0604020202020204" pitchFamily="34" charset="0"/>
              <a:buChar char="•"/>
            </a:pPr>
            <a:r>
              <a:rPr lang="en-US" sz="2600" dirty="0">
                <a:latin typeface="Segoe UI" panose="020B0502040204020203" pitchFamily="34" charset="0"/>
                <a:cs typeface="Segoe UI" panose="020B0502040204020203" pitchFamily="34" charset="0"/>
              </a:rPr>
              <a:t>Under “Your Digital Wellbeing Tools,” tap ”Show your Data”</a:t>
            </a: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5">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6">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3" name="Picture 2">
            <a:extLst>
              <a:ext uri="{FF2B5EF4-FFF2-40B4-BE49-F238E27FC236}">
                <a16:creationId xmlns:a16="http://schemas.microsoft.com/office/drawing/2014/main" id="{0DA59442-CC5B-4505-A611-EAFDF59C7887}"/>
              </a:ext>
            </a:extLst>
          </p:cNvPr>
          <p:cNvPicPr>
            <a:picLocks noChangeAspect="1"/>
          </p:cNvPicPr>
          <p:nvPr/>
        </p:nvPicPr>
        <p:blipFill>
          <a:blip r:embed="rId7"/>
          <a:stretch>
            <a:fillRect/>
          </a:stretch>
        </p:blipFill>
        <p:spPr>
          <a:xfrm>
            <a:off x="7792642" y="2753989"/>
            <a:ext cx="4096229" cy="2304129"/>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031E165D-091E-43A8-8A98-777BAE3DA152}"/>
              </a:ext>
            </a:extLst>
          </p:cNvPr>
          <p:cNvPicPr>
            <a:picLocks noChangeAspect="1"/>
          </p:cNvPicPr>
          <p:nvPr/>
        </p:nvPicPr>
        <p:blipFill rotWithShape="1">
          <a:blip r:embed="rId8"/>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782FAB9C-8DDF-4C6C-B8CC-2D8CF2C5F1B0}"/>
              </a:ext>
            </a:extLst>
          </p:cNvPr>
          <p:cNvPicPr>
            <a:picLocks noChangeAspect="1"/>
          </p:cNvPicPr>
          <p:nvPr/>
        </p:nvPicPr>
        <p:blipFill rotWithShape="1">
          <a:blip r:embed="rId9"/>
          <a:srcRect t="11119" b="6830"/>
          <a:stretch/>
        </p:blipFill>
        <p:spPr>
          <a:xfrm>
            <a:off x="0" y="6107722"/>
            <a:ext cx="12192000" cy="75027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50193540"/>
      </p:ext>
    </p:extLst>
  </p:cSld>
  <p:clrMapOvr>
    <a:masterClrMapping/>
  </p:clrMapOvr>
  <mc:AlternateContent xmlns:mc="http://schemas.openxmlformats.org/markup-compatibility/2006" xmlns:p14="http://schemas.microsoft.com/office/powerpoint/2010/main">
    <mc:Choice Requires="p14">
      <p:transition spd="slow" p14:dur="2000" advTm="23325"/>
    </mc:Choice>
    <mc:Fallback xmlns="">
      <p:transition spd="slow" advTm="23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52169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Screen Time Report for Android</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1" y="1717899"/>
            <a:ext cx="9707160" cy="4124206"/>
          </a:xfrm>
          <a:prstGeom prst="rect">
            <a:avLst/>
          </a:prstGeom>
        </p:spPr>
        <p:txBody>
          <a:bodyPr wrap="square">
            <a:spAutoFit/>
          </a:bodyPr>
          <a:lstStyle/>
          <a:p>
            <a:pPr marL="457200" indent="-4572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Open your phone's Settings app</a:t>
            </a:r>
          </a:p>
          <a:p>
            <a:pPr marL="457200" indent="-4572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Tap ”Digital Wellbeing &amp; Parental Controls”</a:t>
            </a:r>
          </a:p>
          <a:p>
            <a:pPr marL="457200" indent="-4572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The chart shows your phone use today</a:t>
            </a:r>
          </a:p>
          <a:p>
            <a:pPr marL="914400" lvl="1" indent="-457200">
              <a:spcAft>
                <a:spcPts val="600"/>
              </a:spcAft>
              <a:buFont typeface="Wingdings" panose="05000000000000000000" pitchFamily="2" charset="2"/>
              <a:buChar char="§"/>
            </a:pPr>
            <a:r>
              <a:rPr lang="en-US" sz="2400" dirty="0">
                <a:latin typeface="Segoe UI" panose="020B0502040204020203" pitchFamily="34" charset="0"/>
                <a:cs typeface="Segoe UI" panose="020B0502040204020203" pitchFamily="34" charset="0"/>
              </a:rPr>
              <a:t>Screen time: What apps you've had on screen and for how long</a:t>
            </a:r>
          </a:p>
          <a:p>
            <a:pPr marL="914400" lvl="1" indent="-457200">
              <a:spcAft>
                <a:spcPts val="600"/>
              </a:spcAft>
              <a:buFont typeface="Wingdings" panose="05000000000000000000" pitchFamily="2" charset="2"/>
              <a:buChar char="§"/>
            </a:pPr>
            <a:r>
              <a:rPr lang="en-US" sz="2400" dirty="0">
                <a:latin typeface="Segoe UI" panose="020B0502040204020203" pitchFamily="34" charset="0"/>
                <a:cs typeface="Segoe UI" panose="020B0502040204020203" pitchFamily="34" charset="0"/>
              </a:rPr>
              <a:t>Unlocks: How often you've unlocked your phone and opened certain apps</a:t>
            </a:r>
          </a:p>
          <a:p>
            <a:pPr marL="914400" lvl="1" indent="-457200">
              <a:spcAft>
                <a:spcPts val="600"/>
              </a:spcAft>
              <a:buFont typeface="Wingdings" panose="05000000000000000000" pitchFamily="2" charset="2"/>
              <a:buChar char="§"/>
            </a:pPr>
            <a:r>
              <a:rPr lang="en-US" sz="2400" dirty="0">
                <a:latin typeface="Segoe UI" panose="020B0502040204020203" pitchFamily="34" charset="0"/>
                <a:cs typeface="Segoe UI" panose="020B0502040204020203" pitchFamily="34" charset="0"/>
              </a:rPr>
              <a:t>Notifications: How many notifications you've gotten and from which apps</a:t>
            </a:r>
          </a:p>
          <a:p>
            <a:pPr marL="457200" indent="-4572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To get more info or change app settings, tap a listed app</a:t>
            </a: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5">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6">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1026" name="Picture 2" descr="Screen Time designs, themes, templates and downloadable graphic elements on  Dribbble">
            <a:extLst>
              <a:ext uri="{FF2B5EF4-FFF2-40B4-BE49-F238E27FC236}">
                <a16:creationId xmlns:a16="http://schemas.microsoft.com/office/drawing/2014/main" id="{DCD11DD2-1CFA-4882-A2A0-E229A6E8D92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333" b="92000" l="10000" r="90000">
                        <a14:foregroundMark x1="62000" y1="92000" x2="79000" y2="92000"/>
                        <a14:foregroundMark x1="84000" y1="9667" x2="64000" y2="9333"/>
                      </a14:backgroundRemoval>
                    </a14:imgEffect>
                  </a14:imgLayer>
                </a14:imgProps>
              </a:ext>
              <a:ext uri="{28A0092B-C50C-407E-A947-70E740481C1C}">
                <a14:useLocalDpi xmlns:a14="http://schemas.microsoft.com/office/drawing/2010/main" val="0"/>
              </a:ext>
            </a:extLst>
          </a:blip>
          <a:srcRect l="47793"/>
          <a:stretch/>
        </p:blipFill>
        <p:spPr bwMode="auto">
          <a:xfrm rot="252925">
            <a:off x="10072781" y="1803000"/>
            <a:ext cx="2444725" cy="35120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A95C9BB-D339-4DA6-8284-8D077912CFC7}"/>
              </a:ext>
            </a:extLst>
          </p:cNvPr>
          <p:cNvPicPr>
            <a:picLocks noChangeAspect="1"/>
          </p:cNvPicPr>
          <p:nvPr/>
        </p:nvPicPr>
        <p:blipFill rotWithShape="1">
          <a:blip r:embed="rId9"/>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245D1643-4445-4415-A60D-3DCF2DEA7723}"/>
              </a:ext>
            </a:extLst>
          </p:cNvPr>
          <p:cNvPicPr>
            <a:picLocks noChangeAspect="1"/>
          </p:cNvPicPr>
          <p:nvPr/>
        </p:nvPicPr>
        <p:blipFill rotWithShape="1">
          <a:blip r:embed="rId10"/>
          <a:srcRect t="11119" b="6830"/>
          <a:stretch/>
        </p:blipFill>
        <p:spPr>
          <a:xfrm>
            <a:off x="0" y="6107722"/>
            <a:ext cx="12192000" cy="75027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2762073"/>
      </p:ext>
    </p:extLst>
  </p:cSld>
  <p:clrMapOvr>
    <a:masterClrMapping/>
  </p:clrMapOvr>
  <mc:AlternateContent xmlns:mc="http://schemas.openxmlformats.org/markup-compatibility/2006" xmlns:p14="http://schemas.microsoft.com/office/powerpoint/2010/main">
    <mc:Choice Requires="p14">
      <p:transition spd="slow" p14:dur="2000" advTm="29308"/>
    </mc:Choice>
    <mc:Fallback xmlns="">
      <p:transition spd="slow" advTm="29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52169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Do a Detox</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1" y="1717899"/>
            <a:ext cx="10937964" cy="3139321"/>
          </a:xfrm>
          <a:prstGeom prst="rect">
            <a:avLst/>
          </a:prstGeom>
        </p:spPr>
        <p:txBody>
          <a:bodyPr wrap="square">
            <a:spAutoFit/>
          </a:bodyPr>
          <a:lstStyle/>
          <a:p>
            <a:pPr marL="457200" indent="-457200">
              <a:spcAft>
                <a:spcPts val="12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Are you feeling like you may spend too much on your devices?</a:t>
            </a:r>
          </a:p>
          <a:p>
            <a:pPr marL="457200" indent="-457200">
              <a:spcAft>
                <a:spcPts val="12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Research has found doing a digital detox may help improve your sleep, relationships, and stress</a:t>
            </a:r>
          </a:p>
          <a:p>
            <a:pPr marL="457200" indent="-457200">
              <a:spcAft>
                <a:spcPts val="12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It </a:t>
            </a:r>
            <a:r>
              <a:rPr lang="en-US" sz="2800" dirty="0" smtClean="0">
                <a:latin typeface="Segoe UI" panose="020B0502040204020203" pitchFamily="34" charset="0"/>
                <a:cs typeface="Segoe UI" panose="020B0502040204020203" pitchFamily="34" charset="0"/>
              </a:rPr>
              <a:t>may be </a:t>
            </a:r>
            <a:r>
              <a:rPr lang="en-US" sz="2800" dirty="0">
                <a:latin typeface="Segoe UI" panose="020B0502040204020203" pitchFamily="34" charset="0"/>
                <a:cs typeface="Segoe UI" panose="020B0502040204020203" pitchFamily="34" charset="0"/>
              </a:rPr>
              <a:t>impossible to go “cold turkey”</a:t>
            </a:r>
          </a:p>
          <a:p>
            <a:pPr marL="457200" indent="-457200">
              <a:buFont typeface="Arial" panose="020B0604020202020204" pitchFamily="34" charset="0"/>
              <a:buChar char="•"/>
            </a:pPr>
            <a:r>
              <a:rPr lang="en-US" sz="2800" dirty="0">
                <a:latin typeface="Segoe UI" panose="020B0502040204020203" pitchFamily="34" charset="0"/>
                <a:cs typeface="Segoe UI" panose="020B0502040204020203" pitchFamily="34" charset="0"/>
              </a:rPr>
              <a:t>Taking small steps to decrease screen </a:t>
            </a:r>
          </a:p>
          <a:p>
            <a:pPr lvl="1"/>
            <a:r>
              <a:rPr lang="en-US" sz="2800" dirty="0">
                <a:latin typeface="Segoe UI" panose="020B0502040204020203" pitchFamily="34" charset="0"/>
                <a:cs typeface="Segoe UI" panose="020B0502040204020203" pitchFamily="34" charset="0"/>
              </a:rPr>
              <a:t>time is okay</a:t>
            </a: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5">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6">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2050" name="Picture 2" descr="Digital Detox for Well-Being | Corporate Compliance Insights">
            <a:extLst>
              <a:ext uri="{FF2B5EF4-FFF2-40B4-BE49-F238E27FC236}">
                <a16:creationId xmlns:a16="http://schemas.microsoft.com/office/drawing/2014/main" id="{193A25B1-393D-44B6-AEEC-20C46D11E0A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56" b="89956" l="2667" r="98733">
                        <a14:foregroundMark x1="8400" y1="55644" x2="9600" y2="64089"/>
                        <a14:foregroundMark x1="9600" y1="64089" x2="13933" y2="71556"/>
                        <a14:foregroundMark x1="15533" y1="78044" x2="11400" y2="76978"/>
                        <a14:foregroundMark x1="2667" y1="75733" x2="3800" y2="73689"/>
                        <a14:foregroundMark x1="57800" y1="42933" x2="60000" y2="42133"/>
                        <a14:foregroundMark x1="18933" y1="66222" x2="16333" y2="75289"/>
                        <a14:foregroundMark x1="98733" y1="61156" x2="87933" y2="73689"/>
                        <a14:foregroundMark x1="90000" y1="38311" x2="90000" y2="38311"/>
                        <a14:foregroundMark x1="76067" y1="63467" x2="71733" y2="69156"/>
                        <a14:foregroundMark x1="78733" y1="69156" x2="75733" y2="66667"/>
                        <a14:foregroundMark x1="75600" y1="58667" x2="69400" y2="65778"/>
                        <a14:foregroundMark x1="51467" y1="79733" x2="51467" y2="79733"/>
                        <a14:foregroundMark x1="61267" y1="79733" x2="61267" y2="79733"/>
                        <a14:foregroundMark x1="59800" y1="80000" x2="59800" y2="80000"/>
                        <a14:foregroundMark x1="61733" y1="80267" x2="61733" y2="80267"/>
                        <a14:foregroundMark x1="52400" y1="80267" x2="52400" y2="80267"/>
                        <a14:foregroundMark x1="26200" y1="44711" x2="26000" y2="48089"/>
                        <a14:foregroundMark x1="66800" y1="26667" x2="66800" y2="26667"/>
                        <a14:foregroundMark x1="83000" y1="19644" x2="83000" y2="19644"/>
                        <a14:backgroundMark x1="82400" y1="31911" x2="77733" y2="29244"/>
                        <a14:backgroundMark x1="75200" y1="32533" x2="66533" y2="35378"/>
                      </a14:backgroundRemoval>
                    </a14:imgEffect>
                  </a14:imgLayer>
                </a14:imgProps>
              </a:ext>
              <a:ext uri="{28A0092B-C50C-407E-A947-70E740481C1C}">
                <a14:useLocalDpi xmlns:a14="http://schemas.microsoft.com/office/drawing/2010/main" val="0"/>
              </a:ext>
            </a:extLst>
          </a:blip>
          <a:srcRect/>
          <a:stretch>
            <a:fillRect/>
          </a:stretch>
        </p:blipFill>
        <p:spPr bwMode="auto">
          <a:xfrm>
            <a:off x="7105950" y="3043462"/>
            <a:ext cx="5086050" cy="38145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2CB6FC2-FC40-40F0-AFB2-6F544232547A}"/>
              </a:ext>
            </a:extLst>
          </p:cNvPr>
          <p:cNvPicPr>
            <a:picLocks noChangeAspect="1"/>
          </p:cNvPicPr>
          <p:nvPr/>
        </p:nvPicPr>
        <p:blipFill rotWithShape="1">
          <a:blip r:embed="rId9"/>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717855EB-55AC-4FEF-A09D-BFD9CCAD1032}"/>
              </a:ext>
            </a:extLst>
          </p:cNvPr>
          <p:cNvPicPr>
            <a:picLocks noChangeAspect="1"/>
          </p:cNvPicPr>
          <p:nvPr/>
        </p:nvPicPr>
        <p:blipFill rotWithShape="1">
          <a:blip r:embed="rId10"/>
          <a:srcRect t="11119" b="6830"/>
          <a:stretch/>
        </p:blipFill>
        <p:spPr>
          <a:xfrm>
            <a:off x="0" y="6107722"/>
            <a:ext cx="12192000" cy="75027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19311386"/>
      </p:ext>
    </p:extLst>
  </p:cSld>
  <p:clrMapOvr>
    <a:masterClrMapping/>
  </p:clrMapOvr>
  <mc:AlternateContent xmlns:mc="http://schemas.openxmlformats.org/markup-compatibility/2006" xmlns:p14="http://schemas.microsoft.com/office/powerpoint/2010/main">
    <mc:Choice Requires="p14">
      <p:transition spd="slow" p14:dur="2000" advTm="26855"/>
    </mc:Choice>
    <mc:Fallback xmlns="">
      <p:transition spd="slow" advTm="26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52169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Ways to Cut Back Screen Time</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2" y="1717899"/>
            <a:ext cx="5679196" cy="3293209"/>
          </a:xfrm>
          <a:prstGeom prst="rect">
            <a:avLst/>
          </a:prstGeom>
        </p:spPr>
        <p:txBody>
          <a:bodyPr wrap="square">
            <a:spAutoFit/>
          </a:bodyPr>
          <a:lstStyle/>
          <a:p>
            <a:pPr marL="457200" indent="-457200">
              <a:spcAft>
                <a:spcPts val="12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Track your screen time</a:t>
            </a:r>
          </a:p>
          <a:p>
            <a:pPr marL="457200" indent="-457200">
              <a:spcAft>
                <a:spcPts val="12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Create accountability</a:t>
            </a:r>
          </a:p>
          <a:p>
            <a:pPr marL="457200" indent="-457200">
              <a:spcAft>
                <a:spcPts val="12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Be reasonable</a:t>
            </a:r>
          </a:p>
          <a:p>
            <a:pPr marL="457200" indent="-457200">
              <a:spcAft>
                <a:spcPts val="12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Be active…without screen time</a:t>
            </a:r>
          </a:p>
          <a:p>
            <a:pPr marL="457200" indent="-457200">
              <a:spcAft>
                <a:spcPts val="12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Make a daily appointment for no-screen time</a:t>
            </a: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5">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6">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3" name="Picture 2">
            <a:extLst>
              <a:ext uri="{FF2B5EF4-FFF2-40B4-BE49-F238E27FC236}">
                <a16:creationId xmlns:a16="http://schemas.microsoft.com/office/drawing/2014/main" id="{9FD102D5-D32C-421B-A826-BA1A9860A57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095994" y="1290319"/>
            <a:ext cx="5097137" cy="5097137"/>
          </a:xfrm>
          <a:prstGeom prst="rect">
            <a:avLst/>
          </a:prstGeom>
        </p:spPr>
      </p:pic>
      <p:pic>
        <p:nvPicPr>
          <p:cNvPr id="10" name="Picture 9">
            <a:extLst>
              <a:ext uri="{FF2B5EF4-FFF2-40B4-BE49-F238E27FC236}">
                <a16:creationId xmlns:a16="http://schemas.microsoft.com/office/drawing/2014/main" id="{9ECBE030-A653-4DB4-879B-C87A3BED7752}"/>
              </a:ext>
            </a:extLst>
          </p:cNvPr>
          <p:cNvPicPr>
            <a:picLocks noChangeAspect="1"/>
          </p:cNvPicPr>
          <p:nvPr/>
        </p:nvPicPr>
        <p:blipFill rotWithShape="1">
          <a:blip r:embed="rId9"/>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11966BDF-5E89-4AE7-B6CD-96A363BE67E2}"/>
              </a:ext>
            </a:extLst>
          </p:cNvPr>
          <p:cNvPicPr>
            <a:picLocks noChangeAspect="1"/>
          </p:cNvPicPr>
          <p:nvPr/>
        </p:nvPicPr>
        <p:blipFill rotWithShape="1">
          <a:blip r:embed="rId10"/>
          <a:srcRect t="11119" b="6830"/>
          <a:stretch/>
        </p:blipFill>
        <p:spPr>
          <a:xfrm>
            <a:off x="0" y="6107722"/>
            <a:ext cx="12192000" cy="75027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02550052"/>
      </p:ext>
    </p:extLst>
  </p:cSld>
  <p:clrMapOvr>
    <a:masterClrMapping/>
  </p:clrMapOvr>
  <mc:AlternateContent xmlns:mc="http://schemas.openxmlformats.org/markup-compatibility/2006" xmlns:p14="http://schemas.microsoft.com/office/powerpoint/2010/main">
    <mc:Choice Requires="p14">
      <p:transition spd="slow" p14:dur="2000" advTm="113653"/>
    </mc:Choice>
    <mc:Fallback xmlns="">
      <p:transition spd="slow" advTm="113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52169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Taking Back Your Time</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1" y="1717899"/>
            <a:ext cx="6629573" cy="4247317"/>
          </a:xfrm>
          <a:prstGeom prst="rect">
            <a:avLst/>
          </a:prstGeom>
        </p:spPr>
        <p:txBody>
          <a:bodyPr wrap="square">
            <a:spAutoFit/>
          </a:bodyPr>
          <a:lstStyle/>
          <a:p>
            <a:pPr marL="457200" indent="-457200">
              <a:spcAft>
                <a:spcPts val="12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At first, you might find it hard to adjust, but you can do it </a:t>
            </a:r>
          </a:p>
          <a:p>
            <a:pPr marL="457200" indent="-457200">
              <a:spcAft>
                <a:spcPts val="12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During your no-screen-time hours, have a conversation with someone, play a game, read a book, exercise, or enjoy a hobby</a:t>
            </a:r>
          </a:p>
          <a:p>
            <a:pPr marL="457200" indent="-457200">
              <a:spcAft>
                <a:spcPts val="12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For most people, some screen time is an everyday part of life, but it doesn’t have to control your life</a:t>
            </a:r>
          </a:p>
          <a:p>
            <a:pPr marL="457200" indent="-457200">
              <a:spcAft>
                <a:spcPts val="12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Want to cut back on screen time? Now is always the best time to start</a:t>
            </a: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5">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6">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5" name="Picture 4">
            <a:extLst>
              <a:ext uri="{FF2B5EF4-FFF2-40B4-BE49-F238E27FC236}">
                <a16:creationId xmlns:a16="http://schemas.microsoft.com/office/drawing/2014/main" id="{C5341C43-1563-42C0-BA92-BC03B506191C}"/>
              </a:ext>
            </a:extLst>
          </p:cNvPr>
          <p:cNvPicPr>
            <a:picLocks noChangeAspect="1"/>
          </p:cNvPicPr>
          <p:nvPr/>
        </p:nvPicPr>
        <p:blipFill>
          <a:blip r:embed="rId7"/>
          <a:stretch>
            <a:fillRect/>
          </a:stretch>
        </p:blipFill>
        <p:spPr>
          <a:xfrm>
            <a:off x="7878749" y="1924198"/>
            <a:ext cx="3807054" cy="2538036"/>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EC0364D8-06A1-48BA-9A22-64D91DE13641}"/>
              </a:ext>
            </a:extLst>
          </p:cNvPr>
          <p:cNvPicPr>
            <a:picLocks noChangeAspect="1"/>
          </p:cNvPicPr>
          <p:nvPr/>
        </p:nvPicPr>
        <p:blipFill rotWithShape="1">
          <a:blip r:embed="rId8"/>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9AACFB35-F615-4B91-8BD1-141175518E40}"/>
              </a:ext>
            </a:extLst>
          </p:cNvPr>
          <p:cNvPicPr>
            <a:picLocks noChangeAspect="1"/>
          </p:cNvPicPr>
          <p:nvPr/>
        </p:nvPicPr>
        <p:blipFill rotWithShape="1">
          <a:blip r:embed="rId9"/>
          <a:srcRect t="11119" b="6830"/>
          <a:stretch/>
        </p:blipFill>
        <p:spPr>
          <a:xfrm>
            <a:off x="0" y="6107722"/>
            <a:ext cx="12192000" cy="75027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7826039"/>
      </p:ext>
    </p:extLst>
  </p:cSld>
  <p:clrMapOvr>
    <a:masterClrMapping/>
  </p:clrMapOvr>
  <mc:AlternateContent xmlns:mc="http://schemas.openxmlformats.org/markup-compatibility/2006" xmlns:p14="http://schemas.microsoft.com/office/powerpoint/2010/main">
    <mc:Choice Requires="p14">
      <p:transition spd="slow" p14:dur="2000" advTm="23719"/>
    </mc:Choice>
    <mc:Fallback xmlns="">
      <p:transition spd="slow" advTm="23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52169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Replacing Screen Time</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2" y="1717899"/>
            <a:ext cx="11564988" cy="4031873"/>
          </a:xfrm>
          <a:prstGeom prst="rect">
            <a:avLst/>
          </a:prstGeom>
        </p:spPr>
        <p:txBody>
          <a:bodyPr wrap="square">
            <a:spAutoFit/>
          </a:bodyPr>
          <a:lstStyle/>
          <a:p>
            <a:pPr marL="457200" indent="-457200">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Go for a bike ride or walk</a:t>
            </a:r>
          </a:p>
          <a:p>
            <a:pPr marL="457200" indent="-457200">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Visit a park</a:t>
            </a:r>
          </a:p>
          <a:p>
            <a:pPr marL="457200" indent="-457200">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Visit a museum or explore a local nature trail</a:t>
            </a:r>
          </a:p>
          <a:p>
            <a:pPr marL="457200" indent="-457200">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Try coloring (it’s healthy for adults, too)</a:t>
            </a:r>
          </a:p>
          <a:p>
            <a:pPr marL="457200" indent="-457200">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Reading</a:t>
            </a:r>
          </a:p>
          <a:p>
            <a:pPr marL="457200" indent="-457200">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Crafting</a:t>
            </a:r>
          </a:p>
          <a:p>
            <a:pPr marL="457200" indent="-457200">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Turning off electronics during meals or family time eliminates distractions</a:t>
            </a:r>
          </a:p>
          <a:p>
            <a:pPr marL="457200" indent="-457200">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Find events in your community</a:t>
            </a:r>
          </a:p>
          <a:p>
            <a:pPr marL="457200" indent="-457200">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Meet a friend for coffee and leave phone in your purse or pocket on silence</a:t>
            </a: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5">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6">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3" name="Picture 2">
            <a:extLst>
              <a:ext uri="{FF2B5EF4-FFF2-40B4-BE49-F238E27FC236}">
                <a16:creationId xmlns:a16="http://schemas.microsoft.com/office/drawing/2014/main" id="{5A423E80-22E0-4308-8B74-F8A36E196D94}"/>
              </a:ext>
            </a:extLst>
          </p:cNvPr>
          <p:cNvPicPr>
            <a:picLocks noChangeAspect="1"/>
          </p:cNvPicPr>
          <p:nvPr/>
        </p:nvPicPr>
        <p:blipFill>
          <a:blip r:embed="rId7"/>
          <a:stretch>
            <a:fillRect/>
          </a:stretch>
        </p:blipFill>
        <p:spPr>
          <a:xfrm>
            <a:off x="8113297" y="1892902"/>
            <a:ext cx="3451679" cy="2301119"/>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1D494E37-1C21-49F7-A372-7D8A2026835B}"/>
              </a:ext>
            </a:extLst>
          </p:cNvPr>
          <p:cNvPicPr>
            <a:picLocks noChangeAspect="1"/>
          </p:cNvPicPr>
          <p:nvPr/>
        </p:nvPicPr>
        <p:blipFill rotWithShape="1">
          <a:blip r:embed="rId8"/>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B941A985-AAB5-4D9D-B822-29C7A278BA03}"/>
              </a:ext>
            </a:extLst>
          </p:cNvPr>
          <p:cNvPicPr>
            <a:picLocks noChangeAspect="1"/>
          </p:cNvPicPr>
          <p:nvPr/>
        </p:nvPicPr>
        <p:blipFill rotWithShape="1">
          <a:blip r:embed="rId9"/>
          <a:srcRect t="11119" b="6830"/>
          <a:stretch/>
        </p:blipFill>
        <p:spPr>
          <a:xfrm>
            <a:off x="0" y="6107722"/>
            <a:ext cx="12192000" cy="75027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46593573"/>
      </p:ext>
    </p:extLst>
  </p:cSld>
  <p:clrMapOvr>
    <a:masterClrMapping/>
  </p:clrMapOvr>
  <mc:AlternateContent xmlns:mc="http://schemas.openxmlformats.org/markup-compatibility/2006" xmlns:p14="http://schemas.microsoft.com/office/powerpoint/2010/main">
    <mc:Choice Requires="p14">
      <p:transition spd="slow" p14:dur="2000" advTm="26535"/>
    </mc:Choice>
    <mc:Fallback xmlns="">
      <p:transition spd="slow" advTm="26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52169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Summary</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2" y="1717899"/>
            <a:ext cx="11058803" cy="3046988"/>
          </a:xfrm>
          <a:prstGeom prst="rect">
            <a:avLst/>
          </a:prstGeom>
        </p:spPr>
        <p:txBody>
          <a:bodyPr wrap="square">
            <a:spAutoFit/>
          </a:bodyPr>
          <a:lstStyle/>
          <a:p>
            <a:r>
              <a:rPr lang="en-US" sz="3200" dirty="0">
                <a:latin typeface="Segoe UI" panose="020B0502040204020203" pitchFamily="34" charset="0"/>
                <a:cs typeface="Segoe UI" panose="020B0502040204020203" pitchFamily="34" charset="0"/>
              </a:rPr>
              <a:t>No matter what your motivation or reason is for cutting back or monitoring screen time, you should see a difference in your day to day life, relationships, as well as productivity and overall well-being</a:t>
            </a:r>
          </a:p>
          <a:p>
            <a:endParaRPr lang="en-US" sz="3200" dirty="0">
              <a:latin typeface="Segoe UI" panose="020B0502040204020203" pitchFamily="34" charset="0"/>
              <a:cs typeface="Segoe UI" panose="020B0502040204020203" pitchFamily="34" charset="0"/>
            </a:endParaRPr>
          </a:p>
          <a:p>
            <a:r>
              <a:rPr lang="en-US" sz="3200" dirty="0">
                <a:latin typeface="Segoe UI" panose="020B0502040204020203" pitchFamily="34" charset="0"/>
                <a:cs typeface="Segoe UI" panose="020B0502040204020203" pitchFamily="34" charset="0"/>
              </a:rPr>
              <a:t>Try to take back </a:t>
            </a:r>
            <a:r>
              <a:rPr lang="en-US" sz="3200" b="1" dirty="0">
                <a:solidFill>
                  <a:srgbClr val="6CBE4C"/>
                </a:solidFill>
                <a:latin typeface="Segoe UI" panose="020B0502040204020203" pitchFamily="34" charset="0"/>
                <a:cs typeface="Segoe UI" panose="020B0502040204020203" pitchFamily="34" charset="0"/>
              </a:rPr>
              <a:t>YOUR</a:t>
            </a:r>
            <a:r>
              <a:rPr lang="en-US" sz="3200" dirty="0">
                <a:latin typeface="Segoe UI" panose="020B0502040204020203" pitchFamily="34" charset="0"/>
                <a:cs typeface="Segoe UI" panose="020B0502040204020203" pitchFamily="34" charset="0"/>
              </a:rPr>
              <a:t> time starting today!</a:t>
            </a: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5">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6">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5" name="Picture 4">
            <a:extLst>
              <a:ext uri="{FF2B5EF4-FFF2-40B4-BE49-F238E27FC236}">
                <a16:creationId xmlns:a16="http://schemas.microsoft.com/office/drawing/2014/main" id="{F9DA954B-4BF1-4DC4-9992-98D5A43566A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backgroundMark x1="78750" y1="76250" x2="78750" y2="76250"/>
                        <a14:backgroundMark x1="75972" y1="73889" x2="75972" y2="73889"/>
                        <a14:backgroundMark x1="88889" y1="52222" x2="88889" y2="52222"/>
                      </a14:backgroundRemoval>
                    </a14:imgEffect>
                  </a14:imgLayer>
                </a14:imgProps>
              </a:ext>
            </a:extLst>
          </a:blip>
          <a:stretch>
            <a:fillRect/>
          </a:stretch>
        </p:blipFill>
        <p:spPr>
          <a:xfrm>
            <a:off x="8388708" y="3606250"/>
            <a:ext cx="1716864" cy="1716864"/>
          </a:xfrm>
          <a:prstGeom prst="rect">
            <a:avLst/>
          </a:prstGeom>
        </p:spPr>
      </p:pic>
      <p:pic>
        <p:nvPicPr>
          <p:cNvPr id="10" name="Picture 9">
            <a:extLst>
              <a:ext uri="{FF2B5EF4-FFF2-40B4-BE49-F238E27FC236}">
                <a16:creationId xmlns:a16="http://schemas.microsoft.com/office/drawing/2014/main" id="{44A39234-22EC-433E-A289-49367AE3A27B}"/>
              </a:ext>
            </a:extLst>
          </p:cNvPr>
          <p:cNvPicPr>
            <a:picLocks noChangeAspect="1"/>
          </p:cNvPicPr>
          <p:nvPr/>
        </p:nvPicPr>
        <p:blipFill rotWithShape="1">
          <a:blip r:embed="rId9"/>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B6A7EFE1-F8BD-4991-8650-C472C7D18097}"/>
              </a:ext>
            </a:extLst>
          </p:cNvPr>
          <p:cNvPicPr>
            <a:picLocks noChangeAspect="1"/>
          </p:cNvPicPr>
          <p:nvPr/>
        </p:nvPicPr>
        <p:blipFill rotWithShape="1">
          <a:blip r:embed="rId10"/>
          <a:srcRect t="11119" b="6830"/>
          <a:stretch/>
        </p:blipFill>
        <p:spPr>
          <a:xfrm>
            <a:off x="0" y="6107722"/>
            <a:ext cx="12192000" cy="75027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20472004"/>
      </p:ext>
    </p:extLst>
  </p:cSld>
  <p:clrMapOvr>
    <a:masterClrMapping/>
  </p:clrMapOvr>
  <mc:AlternateContent xmlns:mc="http://schemas.openxmlformats.org/markup-compatibility/2006" xmlns:p14="http://schemas.microsoft.com/office/powerpoint/2010/main">
    <mc:Choice Requires="p14">
      <p:transition spd="slow" p14:dur="2000" advTm="17546"/>
    </mc:Choice>
    <mc:Fallback xmlns="">
      <p:transition spd="slow" advTm="17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52169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atin typeface="Segoe UI" panose="020B0502040204020203" pitchFamily="34" charset="0"/>
                <a:cs typeface="Segoe UI" panose="020B0502040204020203" pitchFamily="34" charset="0"/>
              </a:rPr>
              <a:t>Challenge</a:t>
            </a:r>
            <a:endParaRPr lang="en-US" b="1"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5">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6">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10" name="Picture 9">
            <a:extLst>
              <a:ext uri="{FF2B5EF4-FFF2-40B4-BE49-F238E27FC236}">
                <a16:creationId xmlns:a16="http://schemas.microsoft.com/office/drawing/2014/main" id="{44A39234-22EC-433E-A289-49367AE3A27B}"/>
              </a:ext>
            </a:extLst>
          </p:cNvPr>
          <p:cNvPicPr>
            <a:picLocks noChangeAspect="1"/>
          </p:cNvPicPr>
          <p:nvPr/>
        </p:nvPicPr>
        <p:blipFill rotWithShape="1">
          <a:blip r:embed="rId7"/>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B6A7EFE1-F8BD-4991-8650-C472C7D18097}"/>
              </a:ext>
            </a:extLst>
          </p:cNvPr>
          <p:cNvPicPr>
            <a:picLocks noChangeAspect="1"/>
          </p:cNvPicPr>
          <p:nvPr/>
        </p:nvPicPr>
        <p:blipFill rotWithShape="1">
          <a:blip r:embed="rId8"/>
          <a:srcRect t="11119" b="6830"/>
          <a:stretch/>
        </p:blipFill>
        <p:spPr>
          <a:xfrm>
            <a:off x="0" y="6107722"/>
            <a:ext cx="12192000" cy="75027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
        <p:nvSpPr>
          <p:cNvPr id="8" name="TextBox 7"/>
          <p:cNvSpPr txBox="1"/>
          <p:nvPr/>
        </p:nvSpPr>
        <p:spPr>
          <a:xfrm>
            <a:off x="2001072" y="3087200"/>
            <a:ext cx="8189844" cy="830997"/>
          </a:xfrm>
          <a:prstGeom prst="rect">
            <a:avLst/>
          </a:prstGeom>
          <a:noFill/>
        </p:spPr>
        <p:txBody>
          <a:bodyPr wrap="square" rtlCol="0">
            <a:spAutoFit/>
          </a:bodyPr>
          <a:lstStyle/>
          <a:p>
            <a:pPr algn="ctr"/>
            <a:r>
              <a:rPr lang="en-US" sz="4800" dirty="0" smtClean="0">
                <a:hlinkClick r:id="rId10"/>
              </a:rPr>
              <a:t>Click here for the Challenge</a:t>
            </a:r>
            <a:endParaRPr lang="en-US" sz="4800" dirty="0"/>
          </a:p>
        </p:txBody>
      </p:sp>
    </p:spTree>
    <p:extLst>
      <p:ext uri="{BB962C8B-B14F-4D97-AF65-F5344CB8AC3E}">
        <p14:creationId xmlns:p14="http://schemas.microsoft.com/office/powerpoint/2010/main" val="334601657"/>
      </p:ext>
    </p:extLst>
  </p:cSld>
  <p:clrMapOvr>
    <a:masterClrMapping/>
  </p:clrMapOvr>
  <mc:AlternateContent xmlns:mc="http://schemas.openxmlformats.org/markup-compatibility/2006" xmlns:p14="http://schemas.microsoft.com/office/powerpoint/2010/main">
    <mc:Choice Requires="p14">
      <p:transition spd="slow" p14:dur="2000" advTm="17546"/>
    </mc:Choice>
    <mc:Fallback xmlns="">
      <p:transition spd="slow" advTm="17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52169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atin typeface="Segoe UI" panose="020B0502040204020203" pitchFamily="34" charset="0"/>
                <a:cs typeface="Segoe UI" panose="020B0502040204020203" pitchFamily="34" charset="0"/>
              </a:rPr>
              <a:t>Survey</a:t>
            </a:r>
            <a:endParaRPr lang="en-US" b="1"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3">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4">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10" name="Picture 9">
            <a:extLst>
              <a:ext uri="{FF2B5EF4-FFF2-40B4-BE49-F238E27FC236}">
                <a16:creationId xmlns:a16="http://schemas.microsoft.com/office/drawing/2014/main" id="{44A39234-22EC-433E-A289-49367AE3A27B}"/>
              </a:ext>
            </a:extLst>
          </p:cNvPr>
          <p:cNvPicPr>
            <a:picLocks noChangeAspect="1"/>
          </p:cNvPicPr>
          <p:nvPr/>
        </p:nvPicPr>
        <p:blipFill rotWithShape="1">
          <a:blip r:embed="rId5"/>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B6A7EFE1-F8BD-4991-8650-C472C7D18097}"/>
              </a:ext>
            </a:extLst>
          </p:cNvPr>
          <p:cNvPicPr>
            <a:picLocks noChangeAspect="1"/>
          </p:cNvPicPr>
          <p:nvPr/>
        </p:nvPicPr>
        <p:blipFill rotWithShape="1">
          <a:blip r:embed="rId6"/>
          <a:srcRect t="11119" b="6830"/>
          <a:stretch/>
        </p:blipFill>
        <p:spPr>
          <a:xfrm>
            <a:off x="0" y="6107722"/>
            <a:ext cx="12192000" cy="750278"/>
          </a:xfrm>
          <a:prstGeom prst="rect">
            <a:avLst/>
          </a:prstGeom>
        </p:spPr>
      </p:pic>
      <p:sp>
        <p:nvSpPr>
          <p:cNvPr id="8" name="TextBox 7"/>
          <p:cNvSpPr txBox="1"/>
          <p:nvPr/>
        </p:nvSpPr>
        <p:spPr>
          <a:xfrm>
            <a:off x="3055716" y="3055716"/>
            <a:ext cx="6643869" cy="830997"/>
          </a:xfrm>
          <a:prstGeom prst="rect">
            <a:avLst/>
          </a:prstGeom>
          <a:noFill/>
        </p:spPr>
        <p:txBody>
          <a:bodyPr wrap="square" rtlCol="0">
            <a:spAutoFit/>
          </a:bodyPr>
          <a:lstStyle/>
          <a:p>
            <a:pPr algn="ctr"/>
            <a:r>
              <a:rPr lang="en-US" sz="4800" dirty="0" smtClean="0">
                <a:hlinkClick r:id="rId7"/>
              </a:rPr>
              <a:t>Click here for the survey</a:t>
            </a:r>
            <a:endParaRPr lang="en-US" sz="4800" dirty="0"/>
          </a:p>
        </p:txBody>
      </p:sp>
    </p:spTree>
    <p:extLst>
      <p:ext uri="{BB962C8B-B14F-4D97-AF65-F5344CB8AC3E}">
        <p14:creationId xmlns:p14="http://schemas.microsoft.com/office/powerpoint/2010/main" val="226013575"/>
      </p:ext>
    </p:extLst>
  </p:cSld>
  <p:clrMapOvr>
    <a:masterClrMapping/>
  </p:clrMapOvr>
  <mc:AlternateContent xmlns:mc="http://schemas.openxmlformats.org/markup-compatibility/2006" xmlns:p14="http://schemas.microsoft.com/office/powerpoint/2010/main">
    <mc:Choice Requires="p14">
      <p:transition spd="slow" p14:dur="2000" advTm="17546"/>
    </mc:Choice>
    <mc:Fallback xmlns="">
      <p:transition spd="slow" advTm="17546"/>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17963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Sources</a:t>
            </a:r>
          </a:p>
        </p:txBody>
      </p:sp>
      <p:sp>
        <p:nvSpPr>
          <p:cNvPr id="3" name="Content Placeholder 2"/>
          <p:cNvSpPr txBox="1">
            <a:spLocks/>
          </p:cNvSpPr>
          <p:nvPr/>
        </p:nvSpPr>
        <p:spPr>
          <a:xfrm>
            <a:off x="506185" y="1853190"/>
            <a:ext cx="11509969" cy="3701677"/>
          </a:xfrm>
          <a:prstGeom prst="rect">
            <a:avLst/>
          </a:prstGeom>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None/>
              <a:defRPr/>
            </a:pPr>
            <a:r>
              <a:rPr lang="en-US" sz="2400" i="1" dirty="0">
                <a:latin typeface="Segoe UI" panose="020B0502040204020203" pitchFamily="34" charset="0"/>
                <a:cs typeface="Segoe UI" panose="020B0502040204020203" pitchFamily="34" charset="0"/>
              </a:rPr>
              <a:t>https://www.healthline.com/health/the-mental-health-effects-of-being-constantly-online#Screen-time-and-depression</a:t>
            </a:r>
          </a:p>
          <a:p>
            <a:pPr marL="0" indent="0">
              <a:spcBef>
                <a:spcPts val="1200"/>
              </a:spcBef>
              <a:spcAft>
                <a:spcPts val="1200"/>
              </a:spcAft>
              <a:buNone/>
              <a:defRPr/>
            </a:pPr>
            <a:r>
              <a:rPr lang="en-US" sz="2400" i="1" dirty="0">
                <a:latin typeface="Segoe UI" panose="020B0502040204020203" pitchFamily="34" charset="0"/>
                <a:cs typeface="Segoe UI" panose="020B0502040204020203" pitchFamily="34" charset="0"/>
              </a:rPr>
              <a:t>https://mcpress.mayoclinic.org/healthletter/5-ways-slimming-screentime-is-good-for-your-health/</a:t>
            </a:r>
          </a:p>
          <a:p>
            <a:pPr marL="0" indent="0">
              <a:spcBef>
                <a:spcPts val="1200"/>
              </a:spcBef>
              <a:spcAft>
                <a:spcPts val="1200"/>
              </a:spcAft>
              <a:buNone/>
              <a:defRPr/>
            </a:pPr>
            <a:r>
              <a:rPr lang="en-US" sz="2400" i="1" dirty="0">
                <a:latin typeface="Segoe UI" panose="020B0502040204020203" pitchFamily="34" charset="0"/>
                <a:cs typeface="Segoe UI" panose="020B0502040204020203" pitchFamily="34" charset="0"/>
              </a:rPr>
              <a:t>https://support.google.com/android/answer/</a:t>
            </a:r>
          </a:p>
          <a:p>
            <a:pPr marL="0" indent="0">
              <a:spcBef>
                <a:spcPts val="1200"/>
              </a:spcBef>
              <a:spcAft>
                <a:spcPts val="1200"/>
              </a:spcAft>
              <a:buNone/>
              <a:defRPr/>
            </a:pPr>
            <a:r>
              <a:rPr lang="en-US" sz="2400" i="1" dirty="0">
                <a:latin typeface="Segoe UI" panose="020B0502040204020203" pitchFamily="34" charset="0"/>
                <a:cs typeface="Segoe UI" panose="020B0502040204020203" pitchFamily="34" charset="0"/>
                <a:hlinkClick r:id="rId3"/>
              </a:rPr>
              <a:t>https://</a:t>
            </a:r>
            <a:r>
              <a:rPr lang="en-US" sz="2400" i="1" dirty="0" smtClean="0">
                <a:latin typeface="Segoe UI" panose="020B0502040204020203" pitchFamily="34" charset="0"/>
                <a:cs typeface="Segoe UI" panose="020B0502040204020203" pitchFamily="34" charset="0"/>
                <a:hlinkClick r:id="rId3"/>
              </a:rPr>
              <a:t>support.apple.com/guide/iphone/view-your-screen-time-summary</a:t>
            </a:r>
            <a:endParaRPr lang="en-US" sz="2400" i="1" dirty="0" smtClean="0">
              <a:latin typeface="Segoe UI" panose="020B0502040204020203" pitchFamily="34" charset="0"/>
              <a:cs typeface="Segoe UI" panose="020B0502040204020203" pitchFamily="34" charset="0"/>
            </a:endParaRPr>
          </a:p>
          <a:p>
            <a:pPr marL="0" indent="0">
              <a:spcBef>
                <a:spcPts val="1200"/>
              </a:spcBef>
              <a:spcAft>
                <a:spcPts val="1200"/>
              </a:spcAft>
              <a:buNone/>
              <a:defRPr/>
            </a:pPr>
            <a:endParaRPr lang="en-US" sz="2400" i="1" dirty="0">
              <a:latin typeface="Segoe UI" panose="020B0502040204020203" pitchFamily="34" charset="0"/>
              <a:cs typeface="Segoe UI" panose="020B0502040204020203" pitchFamily="34" charset="0"/>
            </a:endParaRPr>
          </a:p>
          <a:p>
            <a:pPr marL="0" indent="0">
              <a:spcBef>
                <a:spcPts val="1200"/>
              </a:spcBef>
              <a:spcAft>
                <a:spcPts val="1200"/>
              </a:spcAft>
              <a:buNone/>
              <a:defRPr/>
            </a:pPr>
            <a:endParaRPr lang="en-US" sz="2400" i="1" dirty="0">
              <a:latin typeface="Segoe UI" panose="020B0502040204020203" pitchFamily="34" charset="0"/>
              <a:cs typeface="Segoe UI" panose="020B0502040204020203" pitchFamily="34" charset="0"/>
            </a:endParaRPr>
          </a:p>
          <a:p>
            <a:pPr marL="0" indent="0">
              <a:spcBef>
                <a:spcPts val="0"/>
              </a:spcBef>
              <a:spcAft>
                <a:spcPts val="1200"/>
              </a:spcAft>
              <a:buNone/>
            </a:pPr>
            <a:endParaRPr lang="en-US" sz="3600" dirty="0">
              <a:latin typeface="Segoe UI" panose="020B0502040204020203" pitchFamily="34" charset="0"/>
              <a:cs typeface="Segoe UI" panose="020B0502040204020203" pitchFamily="34" charset="0"/>
            </a:endParaRPr>
          </a:p>
        </p:txBody>
      </p:sp>
      <p:cxnSp>
        <p:nvCxnSpPr>
          <p:cNvPr id="10" name="Straight Connector 9">
            <a:extLst>
              <a:ext uri="{FF2B5EF4-FFF2-40B4-BE49-F238E27FC236}">
                <a16:creationId xmlns:a16="http://schemas.microsoft.com/office/drawing/2014/main" id="{12C37C5A-E36B-48F9-8066-B812C48DCF13}"/>
              </a:ext>
            </a:extLst>
          </p:cNvPr>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46412BD-F1A0-4F9D-A5ED-CFB4977C7786}"/>
              </a:ext>
            </a:extLst>
          </p:cNvPr>
          <p:cNvPicPr>
            <a:picLocks noChangeAspect="1"/>
          </p:cNvPicPr>
          <p:nvPr/>
        </p:nvPicPr>
        <p:blipFill rotWithShape="1">
          <a:blip r:embed="rId4">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8" name="Picture 7">
            <a:extLst>
              <a:ext uri="{FF2B5EF4-FFF2-40B4-BE49-F238E27FC236}">
                <a16:creationId xmlns:a16="http://schemas.microsoft.com/office/drawing/2014/main" id="{F9272C0D-B48D-419E-8C0E-CCE55E70496A}"/>
              </a:ext>
            </a:extLst>
          </p:cNvPr>
          <p:cNvPicPr>
            <a:picLocks noChangeAspect="1"/>
          </p:cNvPicPr>
          <p:nvPr/>
        </p:nvPicPr>
        <p:blipFill rotWithShape="1">
          <a:blip r:embed="rId5">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9" name="Picture 8">
            <a:extLst>
              <a:ext uri="{FF2B5EF4-FFF2-40B4-BE49-F238E27FC236}">
                <a16:creationId xmlns:a16="http://schemas.microsoft.com/office/drawing/2014/main" id="{49CA1B19-1AA0-4EF1-823A-223E3B21C65E}"/>
              </a:ext>
            </a:extLst>
          </p:cNvPr>
          <p:cNvPicPr>
            <a:picLocks noChangeAspect="1"/>
          </p:cNvPicPr>
          <p:nvPr/>
        </p:nvPicPr>
        <p:blipFill rotWithShape="1">
          <a:blip r:embed="rId6"/>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D8C05609-8F3B-450A-A206-DB7158B33136}"/>
              </a:ext>
            </a:extLst>
          </p:cNvPr>
          <p:cNvPicPr>
            <a:picLocks noChangeAspect="1"/>
          </p:cNvPicPr>
          <p:nvPr/>
        </p:nvPicPr>
        <p:blipFill rotWithShape="1">
          <a:blip r:embed="rId7"/>
          <a:srcRect t="11119" b="6830"/>
          <a:stretch/>
        </p:blipFill>
        <p:spPr>
          <a:xfrm>
            <a:off x="0" y="6107722"/>
            <a:ext cx="12192000" cy="750278"/>
          </a:xfrm>
          <a:prstGeom prst="rect">
            <a:avLst/>
          </a:prstGeom>
        </p:spPr>
      </p:pic>
    </p:spTree>
    <p:extLst>
      <p:ext uri="{BB962C8B-B14F-4D97-AF65-F5344CB8AC3E}">
        <p14:creationId xmlns:p14="http://schemas.microsoft.com/office/powerpoint/2010/main" val="4214342701"/>
      </p:ext>
    </p:extLst>
  </p:cSld>
  <p:clrMapOvr>
    <a:masterClrMapping/>
  </p:clrMapOvr>
  <mc:AlternateContent xmlns:mc="http://schemas.openxmlformats.org/markup-compatibility/2006" xmlns:p14="http://schemas.microsoft.com/office/powerpoint/2010/main">
    <mc:Choice Requires="p14">
      <p:transition spd="slow" p14:dur="2000" advTm="5070"/>
    </mc:Choice>
    <mc:Fallback xmlns="">
      <p:transition spd="slow" advTm="507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Being Too Plugged In</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2" y="1717899"/>
            <a:ext cx="10766702" cy="3231654"/>
          </a:xfrm>
          <a:prstGeom prst="rect">
            <a:avLst/>
          </a:prstGeom>
        </p:spPr>
        <p:txBody>
          <a:bodyPr wrap="square">
            <a:spAutoFit/>
          </a:bodyPr>
          <a:lstStyle/>
          <a:p>
            <a:pPr marL="457200" indent="-457200">
              <a:buFont typeface="Arial" panose="020B0604020202020204" pitchFamily="34" charset="0"/>
              <a:buChar char="•"/>
            </a:pPr>
            <a:r>
              <a:rPr lang="en-US" sz="2800" dirty="0" smtClean="0">
                <a:latin typeface="Segoe UI" panose="020B0502040204020203" pitchFamily="34" charset="0"/>
                <a:cs typeface="Segoe UI" panose="020B0502040204020203" pitchFamily="34" charset="0"/>
              </a:rPr>
              <a:t>On average, Americans spend as much as </a:t>
            </a:r>
            <a:r>
              <a:rPr lang="en-US" sz="2800" b="1" dirty="0">
                <a:solidFill>
                  <a:srgbClr val="6CBE4C"/>
                </a:solidFill>
                <a:latin typeface="Segoe UI" panose="020B0502040204020203" pitchFamily="34" charset="0"/>
                <a:cs typeface="Segoe UI" panose="020B0502040204020203" pitchFamily="34" charset="0"/>
              </a:rPr>
              <a:t>4 hours </a:t>
            </a:r>
            <a:r>
              <a:rPr lang="en-US" sz="2800" dirty="0">
                <a:latin typeface="Segoe UI" panose="020B0502040204020203" pitchFamily="34" charset="0"/>
                <a:cs typeface="Segoe UI" panose="020B0502040204020203" pitchFamily="34" charset="0"/>
              </a:rPr>
              <a:t>watching TV and about </a:t>
            </a:r>
            <a:r>
              <a:rPr lang="en-US" sz="2800" b="1" dirty="0">
                <a:solidFill>
                  <a:srgbClr val="6CBE4C"/>
                </a:solidFill>
                <a:latin typeface="Segoe UI" panose="020B0502040204020203" pitchFamily="34" charset="0"/>
                <a:cs typeface="Segoe UI" panose="020B0502040204020203" pitchFamily="34" charset="0"/>
              </a:rPr>
              <a:t>7 1/2 hours </a:t>
            </a:r>
            <a:r>
              <a:rPr lang="en-US" sz="2800" dirty="0">
                <a:latin typeface="Segoe UI" panose="020B0502040204020203" pitchFamily="34" charset="0"/>
                <a:cs typeface="Segoe UI" panose="020B0502040204020203" pitchFamily="34" charset="0"/>
              </a:rPr>
              <a:t>on digital devices</a:t>
            </a:r>
          </a:p>
          <a:p>
            <a:pPr marL="914400" lvl="1" indent="-457200">
              <a:buFont typeface="Wingdings" panose="05000000000000000000" pitchFamily="2" charset="2"/>
              <a:buChar char="§"/>
            </a:pPr>
            <a:endParaRPr lang="en-US" sz="400" dirty="0">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r>
              <a:rPr lang="en-US" sz="2800" dirty="0">
                <a:latin typeface="Segoe UI" panose="020B0502040204020203" pitchFamily="34" charset="0"/>
                <a:cs typeface="Segoe UI" panose="020B0502040204020203" pitchFamily="34" charset="0"/>
              </a:rPr>
              <a:t>Average number of times you touch </a:t>
            </a:r>
          </a:p>
          <a:p>
            <a:pPr lvl="1"/>
            <a:r>
              <a:rPr lang="en-US" sz="2800" dirty="0">
                <a:latin typeface="Segoe UI" panose="020B0502040204020203" pitchFamily="34" charset="0"/>
                <a:cs typeface="Segoe UI" panose="020B0502040204020203" pitchFamily="34" charset="0"/>
              </a:rPr>
              <a:t>your phone per day = </a:t>
            </a:r>
            <a:r>
              <a:rPr lang="en-US" sz="2800" b="1" dirty="0">
                <a:solidFill>
                  <a:srgbClr val="6CBE4C"/>
                </a:solidFill>
                <a:latin typeface="Segoe UI" panose="020B0502040204020203" pitchFamily="34" charset="0"/>
                <a:cs typeface="Segoe UI" panose="020B0502040204020203" pitchFamily="34" charset="0"/>
              </a:rPr>
              <a:t>2,617</a:t>
            </a:r>
          </a:p>
          <a:p>
            <a:pPr lvl="1"/>
            <a:endParaRPr lang="en-US" sz="400" b="1" dirty="0">
              <a:solidFill>
                <a:srgbClr val="CB6CE6"/>
              </a:solidFill>
              <a:latin typeface="Segoe UI" panose="020B0502040204020203" pitchFamily="34" charset="0"/>
              <a:cs typeface="Segoe UI" panose="020B0502040204020203" pitchFamily="34" charset="0"/>
            </a:endParaRPr>
          </a:p>
          <a:p>
            <a:pPr lvl="1"/>
            <a:endParaRPr lang="en-US" sz="200" b="1" dirty="0">
              <a:solidFill>
                <a:srgbClr val="CB6CE6"/>
              </a:solidFill>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r>
              <a:rPr lang="en-US" sz="2800" dirty="0">
                <a:latin typeface="Segoe UI" panose="020B0502040204020203" pitchFamily="34" charset="0"/>
                <a:cs typeface="Segoe UI" panose="020B0502040204020203" pitchFamily="34" charset="0"/>
              </a:rPr>
              <a:t>Only </a:t>
            </a:r>
            <a:r>
              <a:rPr lang="en-US" sz="2800" b="1" dirty="0">
                <a:solidFill>
                  <a:srgbClr val="6CBE4C"/>
                </a:solidFill>
                <a:latin typeface="Segoe UI" panose="020B0502040204020203" pitchFamily="34" charset="0"/>
                <a:cs typeface="Segoe UI" panose="020B0502040204020203" pitchFamily="34" charset="0"/>
              </a:rPr>
              <a:t>35%</a:t>
            </a:r>
            <a:r>
              <a:rPr lang="en-US" sz="2800" dirty="0">
                <a:solidFill>
                  <a:srgbClr val="6CBE4C"/>
                </a:solidFill>
                <a:latin typeface="Segoe UI" panose="020B0502040204020203" pitchFamily="34" charset="0"/>
                <a:cs typeface="Segoe UI" panose="020B0502040204020203" pitchFamily="34" charset="0"/>
              </a:rPr>
              <a:t> </a:t>
            </a:r>
            <a:r>
              <a:rPr lang="en-US" sz="2800" dirty="0">
                <a:latin typeface="Segoe UI" panose="020B0502040204020203" pitchFamily="34" charset="0"/>
                <a:cs typeface="Segoe UI" panose="020B0502040204020203" pitchFamily="34" charset="0"/>
              </a:rPr>
              <a:t>of American adults owned </a:t>
            </a:r>
          </a:p>
          <a:p>
            <a:pPr lvl="1"/>
            <a:r>
              <a:rPr lang="en-US" sz="2800" dirty="0">
                <a:latin typeface="Segoe UI" panose="020B0502040204020203" pitchFamily="34" charset="0"/>
                <a:cs typeface="Segoe UI" panose="020B0502040204020203" pitchFamily="34" charset="0"/>
              </a:rPr>
              <a:t>a smartphone in 2011</a:t>
            </a:r>
          </a:p>
          <a:p>
            <a:pPr marL="914400" lvl="1" indent="-457200">
              <a:buFont typeface="Wingdings" panose="05000000000000000000" pitchFamily="2" charset="2"/>
              <a:buChar char="§"/>
            </a:pPr>
            <a:r>
              <a:rPr lang="en-US" sz="2600" dirty="0">
                <a:latin typeface="Segoe UI" panose="020B0502040204020203" pitchFamily="34" charset="0"/>
                <a:cs typeface="Segoe UI" panose="020B0502040204020203" pitchFamily="34" charset="0"/>
              </a:rPr>
              <a:t>In 2019, that shot up to </a:t>
            </a:r>
            <a:r>
              <a:rPr lang="en-US" sz="2600" b="1" dirty="0">
                <a:solidFill>
                  <a:srgbClr val="6CBE4C"/>
                </a:solidFill>
                <a:latin typeface="Segoe UI" panose="020B0502040204020203" pitchFamily="34" charset="0"/>
                <a:cs typeface="Segoe UI" panose="020B0502040204020203" pitchFamily="34" charset="0"/>
              </a:rPr>
              <a:t>81%</a:t>
            </a:r>
            <a:endParaRPr lang="en-US" sz="2600" b="1" dirty="0">
              <a:solidFill>
                <a:srgbClr val="6CBE4C"/>
              </a:solidFill>
            </a:endParaRPr>
          </a:p>
        </p:txBody>
      </p:sp>
      <p:pic>
        <p:nvPicPr>
          <p:cNvPr id="3" name="Picture 2">
            <a:extLst>
              <a:ext uri="{FF2B5EF4-FFF2-40B4-BE49-F238E27FC236}">
                <a16:creationId xmlns:a16="http://schemas.microsoft.com/office/drawing/2014/main" id="{738E0CF9-24A7-4DDE-BA6A-CC48F2E712F8}"/>
              </a:ext>
            </a:extLst>
          </p:cNvPr>
          <p:cNvPicPr>
            <a:picLocks noChangeAspect="1"/>
          </p:cNvPicPr>
          <p:nvPr/>
        </p:nvPicPr>
        <p:blipFill>
          <a:blip r:embed="rId5"/>
          <a:stretch>
            <a:fillRect/>
          </a:stretch>
        </p:blipFill>
        <p:spPr>
          <a:xfrm>
            <a:off x="7592462" y="3288468"/>
            <a:ext cx="4223969" cy="2169065"/>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F324BD75-E48C-4F92-8691-E42C3D520BD2}"/>
              </a:ext>
            </a:extLst>
          </p:cNvPr>
          <p:cNvPicPr>
            <a:picLocks noChangeAspect="1"/>
          </p:cNvPicPr>
          <p:nvPr/>
        </p:nvPicPr>
        <p:blipFill rotWithShape="1">
          <a:blip r:embed="rId6"/>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7024BB99-70E0-4120-BEFC-9A0DCA0C3E72}"/>
              </a:ext>
            </a:extLst>
          </p:cNvPr>
          <p:cNvPicPr>
            <a:picLocks noChangeAspect="1"/>
          </p:cNvPicPr>
          <p:nvPr/>
        </p:nvPicPr>
        <p:blipFill rotWithShape="1">
          <a:blip r:embed="rId7"/>
          <a:srcRect t="11119" b="6830"/>
          <a:stretch/>
        </p:blipFill>
        <p:spPr>
          <a:xfrm>
            <a:off x="0" y="6107722"/>
            <a:ext cx="12192000" cy="750278"/>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16751285"/>
      </p:ext>
    </p:extLst>
  </p:cSld>
  <p:clrMapOvr>
    <a:masterClrMapping/>
  </p:clrMapOvr>
  <mc:AlternateContent xmlns:mc="http://schemas.openxmlformats.org/markup-compatibility/2006" xmlns:p14="http://schemas.microsoft.com/office/powerpoint/2010/main">
    <mc:Choice Requires="p14">
      <p:transition spd="slow" p14:dur="2000" advTm="26508"/>
    </mc:Choice>
    <mc:Fallback xmlns="">
      <p:transition spd="slow" advTm="26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The Effects</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2" y="1717899"/>
            <a:ext cx="11178126" cy="954107"/>
          </a:xfrm>
          <a:prstGeom prst="rect">
            <a:avLst/>
          </a:prstGeom>
        </p:spPr>
        <p:txBody>
          <a:bodyPr wrap="square">
            <a:spAutoFit/>
          </a:bodyPr>
          <a:lstStyle/>
          <a:p>
            <a:pPr>
              <a:spcAft>
                <a:spcPts val="1200"/>
              </a:spcAft>
            </a:pPr>
            <a:r>
              <a:rPr lang="en-US" sz="2800" dirty="0">
                <a:latin typeface="Segoe UI" panose="020B0502040204020203" pitchFamily="34" charset="0"/>
                <a:cs typeface="Segoe UI" panose="020B0502040204020203" pitchFamily="34" charset="0"/>
              </a:rPr>
              <a:t>Research shows the more time you spend in front of a screen (phone, TV, tablet, computer, gaming device, etc.) the higher the risk for:</a:t>
            </a:r>
          </a:p>
        </p:txBody>
      </p:sp>
      <p:sp>
        <p:nvSpPr>
          <p:cNvPr id="3" name="TextBox 2">
            <a:extLst>
              <a:ext uri="{FF2B5EF4-FFF2-40B4-BE49-F238E27FC236}">
                <a16:creationId xmlns:a16="http://schemas.microsoft.com/office/drawing/2014/main" id="{50576B10-7341-433F-BD61-906F359B7ECC}"/>
              </a:ext>
            </a:extLst>
          </p:cNvPr>
          <p:cNvSpPr txBox="1"/>
          <p:nvPr/>
        </p:nvSpPr>
        <p:spPr>
          <a:xfrm>
            <a:off x="627011" y="2743280"/>
            <a:ext cx="10394774" cy="3939540"/>
          </a:xfrm>
          <a:prstGeom prst="rect">
            <a:avLst/>
          </a:prstGeom>
          <a:noFill/>
        </p:spPr>
        <p:txBody>
          <a:bodyPr wrap="square" numCol="2" rtlCol="0">
            <a:spAutoFit/>
          </a:bodyPr>
          <a:lstStyle/>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Increased stress and anxiety</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Increased feelings of depression</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Poor sleep quality</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Headaches and migraines</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Vision problems</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Loneliness/isolation</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Lack of exercise</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Overweight/obesity</a:t>
            </a:r>
          </a:p>
          <a:p>
            <a:pPr marL="285750" indent="-285750">
              <a:spcAft>
                <a:spcPts val="600"/>
              </a:spcAft>
              <a:buFont typeface="Arial" panose="020B0604020202020204" pitchFamily="34" charset="0"/>
              <a:buChar char="•"/>
            </a:pPr>
            <a:endParaRPr lang="en-US" sz="2000" dirty="0">
              <a:latin typeface="Segoe UI" panose="020B0502040204020203" pitchFamily="34" charset="0"/>
              <a:cs typeface="Segoe UI" panose="020B0502040204020203" pitchFamily="34" charset="0"/>
            </a:endParaRPr>
          </a:p>
          <a:p>
            <a:pPr marL="285750" indent="-285750">
              <a:spcAft>
                <a:spcPts val="600"/>
              </a:spcAft>
              <a:buFont typeface="Arial" panose="020B0604020202020204" pitchFamily="34" charset="0"/>
              <a:buChar char="•"/>
            </a:pPr>
            <a:endParaRPr lang="en-US" sz="2000" dirty="0">
              <a:latin typeface="Segoe UI" panose="020B0502040204020203" pitchFamily="34" charset="0"/>
              <a:cs typeface="Segoe UI" panose="020B0502040204020203" pitchFamily="34" charset="0"/>
            </a:endParaRP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Poor food choices</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Poor self image with constant comparison of others</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Poor face-to-face communication/interaction (especially in adolescents)</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Diabetes</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Heart disease</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Certain types of cancer</a:t>
            </a:r>
          </a:p>
        </p:txBody>
      </p:sp>
      <p:pic>
        <p:nvPicPr>
          <p:cNvPr id="10" name="Picture 9">
            <a:extLst>
              <a:ext uri="{FF2B5EF4-FFF2-40B4-BE49-F238E27FC236}">
                <a16:creationId xmlns:a16="http://schemas.microsoft.com/office/drawing/2014/main" id="{3349AC78-BB92-41BD-B47E-4A20F596A308}"/>
              </a:ext>
            </a:extLst>
          </p:cNvPr>
          <p:cNvPicPr>
            <a:picLocks noChangeAspect="1"/>
          </p:cNvPicPr>
          <p:nvPr/>
        </p:nvPicPr>
        <p:blipFill rotWithShape="1">
          <a:blip r:embed="rId5"/>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2B40A785-2F2D-4FA5-8460-46A654970B97}"/>
              </a:ext>
            </a:extLst>
          </p:cNvPr>
          <p:cNvPicPr>
            <a:picLocks noChangeAspect="1"/>
          </p:cNvPicPr>
          <p:nvPr/>
        </p:nvPicPr>
        <p:blipFill rotWithShape="1">
          <a:blip r:embed="rId6"/>
          <a:srcRect t="11119" b="6830"/>
          <a:stretch/>
        </p:blipFill>
        <p:spPr>
          <a:xfrm>
            <a:off x="0" y="6107722"/>
            <a:ext cx="12192000" cy="750278"/>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19156201"/>
      </p:ext>
    </p:extLst>
  </p:cSld>
  <p:clrMapOvr>
    <a:masterClrMapping/>
  </p:clrMapOvr>
  <mc:AlternateContent xmlns:mc="http://schemas.openxmlformats.org/markup-compatibility/2006" xmlns:p14="http://schemas.microsoft.com/office/powerpoint/2010/main">
    <mc:Choice Requires="p14">
      <p:transition spd="slow" p14:dur="2000" advTm="85422"/>
    </mc:Choice>
    <mc:Fallback xmlns="">
      <p:transition spd="slow" advTm="85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What is the Blue Light?</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2" y="1717899"/>
            <a:ext cx="9956905" cy="4093428"/>
          </a:xfrm>
          <a:prstGeom prst="rect">
            <a:avLst/>
          </a:prstGeom>
        </p:spPr>
        <p:txBody>
          <a:bodyPr wrap="square">
            <a:spAutoFit/>
          </a:bodyPr>
          <a:lstStyle/>
          <a:p>
            <a:pPr marL="457200" indent="-457200">
              <a:buFont typeface="Arial" panose="020B0604020202020204" pitchFamily="34" charset="0"/>
              <a:buChar char="•"/>
            </a:pPr>
            <a:r>
              <a:rPr lang="en-US" sz="2400" dirty="0">
                <a:latin typeface="Segoe UI" panose="020B0502040204020203" pitchFamily="34" charset="0"/>
                <a:cs typeface="Segoe UI" panose="020B0502040204020203" pitchFamily="34" charset="0"/>
              </a:rPr>
              <a:t>Your body has an internal clock that regulates your circadian rhythm</a:t>
            </a:r>
          </a:p>
          <a:p>
            <a:endParaRPr lang="en-US" sz="400" dirty="0">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r>
              <a:rPr lang="en-US" sz="2400" dirty="0">
                <a:latin typeface="Segoe UI" panose="020B0502040204020203" pitchFamily="34" charset="0"/>
                <a:cs typeface="Segoe UI" panose="020B0502040204020203" pitchFamily="34" charset="0"/>
              </a:rPr>
              <a:t>Most importantly, it determines when your body is primed </a:t>
            </a:r>
          </a:p>
          <a:p>
            <a:pPr lvl="1"/>
            <a:r>
              <a:rPr lang="en-US" sz="2400" dirty="0">
                <a:latin typeface="Segoe UI" panose="020B0502040204020203" pitchFamily="34" charset="0"/>
                <a:cs typeface="Segoe UI" panose="020B0502040204020203" pitchFamily="34" charset="0"/>
              </a:rPr>
              <a:t>for being awake or asleep</a:t>
            </a:r>
          </a:p>
          <a:p>
            <a:pPr lvl="1"/>
            <a:endParaRPr lang="en-US" sz="400" dirty="0">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r>
              <a:rPr lang="en-US" sz="2400" dirty="0">
                <a:latin typeface="Segoe UI" panose="020B0502040204020203" pitchFamily="34" charset="0"/>
                <a:cs typeface="Segoe UI" panose="020B0502040204020203" pitchFamily="34" charset="0"/>
              </a:rPr>
              <a:t>However, your circadian rhythm needs signals from </a:t>
            </a:r>
          </a:p>
          <a:p>
            <a:pPr lvl="1"/>
            <a:r>
              <a:rPr lang="en-US" sz="2400" dirty="0">
                <a:latin typeface="Segoe UI" panose="020B0502040204020203" pitchFamily="34" charset="0"/>
                <a:cs typeface="Segoe UI" panose="020B0502040204020203" pitchFamily="34" charset="0"/>
              </a:rPr>
              <a:t>the external environment</a:t>
            </a:r>
          </a:p>
          <a:p>
            <a:pPr lvl="1"/>
            <a:endParaRPr lang="en-US" sz="400" dirty="0">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r>
              <a:rPr lang="en-US" sz="2400" dirty="0">
                <a:latin typeface="Segoe UI" panose="020B0502040204020203" pitchFamily="34" charset="0"/>
                <a:cs typeface="Segoe UI" panose="020B0502040204020203" pitchFamily="34" charset="0"/>
              </a:rPr>
              <a:t>Blue-wavelength light stimulates sensors in your </a:t>
            </a:r>
          </a:p>
          <a:p>
            <a:pPr lvl="1"/>
            <a:r>
              <a:rPr lang="en-US" sz="2400" dirty="0">
                <a:latin typeface="Segoe UI" panose="020B0502040204020203" pitchFamily="34" charset="0"/>
                <a:cs typeface="Segoe UI" panose="020B0502040204020203" pitchFamily="34" charset="0"/>
              </a:rPr>
              <a:t>eyes to send signals to your brain’s internal clock</a:t>
            </a:r>
          </a:p>
          <a:p>
            <a:pPr lvl="1"/>
            <a:endParaRPr lang="en-US" sz="400" dirty="0">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r>
              <a:rPr lang="en-US" sz="2400" dirty="0">
                <a:latin typeface="Segoe UI" panose="020B0502040204020203" pitchFamily="34" charset="0"/>
                <a:cs typeface="Segoe UI" panose="020B0502040204020203" pitchFamily="34" charset="0"/>
              </a:rPr>
              <a:t>Getting blue light, especially from the sun, in the daytime </a:t>
            </a:r>
          </a:p>
          <a:p>
            <a:pPr lvl="1"/>
            <a:r>
              <a:rPr lang="en-US" sz="2400" dirty="0">
                <a:latin typeface="Segoe UI" panose="020B0502040204020203" pitchFamily="34" charset="0"/>
                <a:cs typeface="Segoe UI" panose="020B0502040204020203" pitchFamily="34" charset="0"/>
              </a:rPr>
              <a:t>helps you stay alert while improving performance and mood</a:t>
            </a:r>
          </a:p>
          <a:p>
            <a:pPr marL="457200" indent="-457200">
              <a:buFont typeface="Arial" panose="020B0604020202020204" pitchFamily="34" charset="0"/>
              <a:buChar char="•"/>
            </a:pPr>
            <a:endParaRPr lang="en-US" sz="400" dirty="0">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r>
              <a:rPr lang="en-US" sz="2400" dirty="0">
                <a:latin typeface="Segoe UI" panose="020B0502040204020203" pitchFamily="34" charset="0"/>
                <a:cs typeface="Segoe UI" panose="020B0502040204020203" pitchFamily="34" charset="0"/>
              </a:rPr>
              <a:t>Blue light therapy devices</a:t>
            </a: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5">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6">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3" name="Picture 2">
            <a:extLst>
              <a:ext uri="{FF2B5EF4-FFF2-40B4-BE49-F238E27FC236}">
                <a16:creationId xmlns:a16="http://schemas.microsoft.com/office/drawing/2014/main" id="{11E38C17-7ECF-469B-B325-B7500DC9A916}"/>
              </a:ext>
            </a:extLst>
          </p:cNvPr>
          <p:cNvPicPr>
            <a:picLocks noChangeAspect="1"/>
          </p:cNvPicPr>
          <p:nvPr/>
        </p:nvPicPr>
        <p:blipFill>
          <a:blip r:embed="rId7"/>
          <a:stretch>
            <a:fillRect/>
          </a:stretch>
        </p:blipFill>
        <p:spPr>
          <a:xfrm>
            <a:off x="9281692" y="2686262"/>
            <a:ext cx="2641427" cy="1828417"/>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8039E253-1CAC-4580-9CF2-4CB4BCD56839}"/>
              </a:ext>
            </a:extLst>
          </p:cNvPr>
          <p:cNvPicPr>
            <a:picLocks noChangeAspect="1"/>
          </p:cNvPicPr>
          <p:nvPr/>
        </p:nvPicPr>
        <p:blipFill rotWithShape="1">
          <a:blip r:embed="rId8"/>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8937CCF8-6410-4400-A5C9-7AF07B9E5CAA}"/>
              </a:ext>
            </a:extLst>
          </p:cNvPr>
          <p:cNvPicPr>
            <a:picLocks noChangeAspect="1"/>
          </p:cNvPicPr>
          <p:nvPr/>
        </p:nvPicPr>
        <p:blipFill rotWithShape="1">
          <a:blip r:embed="rId9"/>
          <a:srcRect t="11119" b="6830"/>
          <a:stretch/>
        </p:blipFill>
        <p:spPr>
          <a:xfrm>
            <a:off x="0" y="6107722"/>
            <a:ext cx="12192000" cy="750278"/>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99062896"/>
      </p:ext>
    </p:extLst>
  </p:cSld>
  <p:clrMapOvr>
    <a:masterClrMapping/>
  </p:clrMapOvr>
  <mc:AlternateContent xmlns:mc="http://schemas.openxmlformats.org/markup-compatibility/2006" xmlns:p14="http://schemas.microsoft.com/office/powerpoint/2010/main">
    <mc:Choice Requires="p14">
      <p:transition spd="slow" p14:dur="2000" advTm="55086"/>
    </mc:Choice>
    <mc:Fallback xmlns="">
      <p:transition spd="slow" advTm="55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Blue Light</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1" y="1717899"/>
            <a:ext cx="10394774" cy="4016484"/>
          </a:xfrm>
          <a:prstGeom prst="rect">
            <a:avLst/>
          </a:prstGeom>
        </p:spPr>
        <p:txBody>
          <a:bodyPr wrap="square">
            <a:spAutoFit/>
          </a:bodyPr>
          <a:lstStyle/>
          <a:p>
            <a:pPr marL="342900" indent="-342900">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Modern light bulbs and electronic devices, especially computer monitors, produce large amounts of blue light and may disrupt your internal clock if you’re exposed to them during the evening</a:t>
            </a:r>
          </a:p>
          <a:p>
            <a:pPr marL="342900" indent="-342900">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When it gets dark, your pineal gland secretes the hormone melatonin, which tells your body to get tired and go to sleep</a:t>
            </a:r>
          </a:p>
          <a:p>
            <a:pPr marL="342900" indent="-342900">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Blue light, whether from the sun or a laptop, is very effective at inhibiting melatonin production — thus reducing both the quantity and quality of your sleep</a:t>
            </a:r>
          </a:p>
          <a:p>
            <a:pPr marL="342900" indent="-342900">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Studies link melatonin suppression in the evening to various health problems, including metabolic syndrome, obesity, cancer, and depression</a:t>
            </a: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5">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6">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8" name="Picture 7">
            <a:extLst>
              <a:ext uri="{FF2B5EF4-FFF2-40B4-BE49-F238E27FC236}">
                <a16:creationId xmlns:a16="http://schemas.microsoft.com/office/drawing/2014/main" id="{423BEA33-2DE2-4C32-9C8A-79DFC980D031}"/>
              </a:ext>
            </a:extLst>
          </p:cNvPr>
          <p:cNvPicPr>
            <a:picLocks noChangeAspect="1"/>
          </p:cNvPicPr>
          <p:nvPr/>
        </p:nvPicPr>
        <p:blipFill rotWithShape="1">
          <a:blip r:embed="rId7"/>
          <a:srcRect t="41026"/>
          <a:stretch/>
        </p:blipFill>
        <p:spPr>
          <a:xfrm>
            <a:off x="-1" y="0"/>
            <a:ext cx="12192000" cy="539262"/>
          </a:xfrm>
          <a:prstGeom prst="rect">
            <a:avLst/>
          </a:prstGeom>
        </p:spPr>
      </p:pic>
      <p:pic>
        <p:nvPicPr>
          <p:cNvPr id="10" name="Picture 9">
            <a:extLst>
              <a:ext uri="{FF2B5EF4-FFF2-40B4-BE49-F238E27FC236}">
                <a16:creationId xmlns:a16="http://schemas.microsoft.com/office/drawing/2014/main" id="{F9355DDB-52B4-4DBA-823B-C3366C903B5B}"/>
              </a:ext>
            </a:extLst>
          </p:cNvPr>
          <p:cNvPicPr>
            <a:picLocks noChangeAspect="1"/>
          </p:cNvPicPr>
          <p:nvPr/>
        </p:nvPicPr>
        <p:blipFill rotWithShape="1">
          <a:blip r:embed="rId8"/>
          <a:srcRect t="11119" b="6830"/>
          <a:stretch/>
        </p:blipFill>
        <p:spPr>
          <a:xfrm>
            <a:off x="0" y="6107722"/>
            <a:ext cx="12192000" cy="75027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21177819"/>
      </p:ext>
    </p:extLst>
  </p:cSld>
  <p:clrMapOvr>
    <a:masterClrMapping/>
  </p:clrMapOvr>
  <mc:AlternateContent xmlns:mc="http://schemas.openxmlformats.org/markup-compatibility/2006" xmlns:p14="http://schemas.microsoft.com/office/powerpoint/2010/main">
    <mc:Choice Requires="p14">
      <p:transition spd="slow" p14:dur="2000" advTm="43751"/>
    </mc:Choice>
    <mc:Fallback xmlns="">
      <p:transition spd="slow" advTm="43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Controlling the Blue Light (iPhone)</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1" y="1717899"/>
            <a:ext cx="7309512" cy="3924151"/>
          </a:xfrm>
          <a:prstGeom prst="rect">
            <a:avLst/>
          </a:prstGeom>
        </p:spPr>
        <p:txBody>
          <a:bodyPr wrap="square">
            <a:spAutoFit/>
          </a:bodyPr>
          <a:lstStyle/>
          <a:p>
            <a:pPr>
              <a:spcAft>
                <a:spcPts val="600"/>
              </a:spcAft>
            </a:pPr>
            <a:r>
              <a:rPr lang="en-US" sz="2800" dirty="0">
                <a:latin typeface="Segoe UI" panose="020B0502040204020203" pitchFamily="34" charset="0"/>
                <a:cs typeface="Segoe UI" panose="020B0502040204020203" pitchFamily="34" charset="0"/>
              </a:rPr>
              <a:t>To use the blue light filter on your iPhone phone, follow these steps:</a:t>
            </a:r>
          </a:p>
          <a:p>
            <a:pPr marL="342900" indent="-3429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Go to “Settings”</a:t>
            </a:r>
          </a:p>
          <a:p>
            <a:pPr marL="342900" indent="-3429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Navigate to “Display and Brightness”</a:t>
            </a:r>
          </a:p>
          <a:p>
            <a:pPr marL="342900" indent="-3429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Turn “Night Shift” mode on</a:t>
            </a:r>
          </a:p>
          <a:p>
            <a:pPr marL="342900" indent="-3429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Choose “Scheduled” or “Manually Enable Until Tomorrow”</a:t>
            </a:r>
          </a:p>
          <a:p>
            <a:pPr marL="342900" indent="-3429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Set the color temperature slider position</a:t>
            </a: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5">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6">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5" name="Picture 4">
            <a:extLst>
              <a:ext uri="{FF2B5EF4-FFF2-40B4-BE49-F238E27FC236}">
                <a16:creationId xmlns:a16="http://schemas.microsoft.com/office/drawing/2014/main" id="{D3950626-893C-4B30-9461-C60AF2D8FE13}"/>
              </a:ext>
            </a:extLst>
          </p:cNvPr>
          <p:cNvPicPr>
            <a:picLocks noChangeAspect="1"/>
          </p:cNvPicPr>
          <p:nvPr/>
        </p:nvPicPr>
        <p:blipFill>
          <a:blip r:embed="rId7"/>
          <a:stretch>
            <a:fillRect/>
          </a:stretch>
        </p:blipFill>
        <p:spPr>
          <a:xfrm>
            <a:off x="8470369" y="2147735"/>
            <a:ext cx="2560760" cy="2951301"/>
          </a:xfrm>
          <a:prstGeom prst="rect">
            <a:avLst/>
          </a:prstGeom>
        </p:spPr>
      </p:pic>
      <p:pic>
        <p:nvPicPr>
          <p:cNvPr id="10" name="Picture 9">
            <a:extLst>
              <a:ext uri="{FF2B5EF4-FFF2-40B4-BE49-F238E27FC236}">
                <a16:creationId xmlns:a16="http://schemas.microsoft.com/office/drawing/2014/main" id="{D5E6D21F-9238-45FD-A069-A7693F4B5E57}"/>
              </a:ext>
            </a:extLst>
          </p:cNvPr>
          <p:cNvPicPr>
            <a:picLocks noChangeAspect="1"/>
          </p:cNvPicPr>
          <p:nvPr/>
        </p:nvPicPr>
        <p:blipFill rotWithShape="1">
          <a:blip r:embed="rId8"/>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44DE6CD6-58F2-436A-A038-883DB6E1FAB0}"/>
              </a:ext>
            </a:extLst>
          </p:cNvPr>
          <p:cNvPicPr>
            <a:picLocks noChangeAspect="1"/>
          </p:cNvPicPr>
          <p:nvPr/>
        </p:nvPicPr>
        <p:blipFill rotWithShape="1">
          <a:blip r:embed="rId9"/>
          <a:srcRect t="11119" b="6830"/>
          <a:stretch/>
        </p:blipFill>
        <p:spPr>
          <a:xfrm>
            <a:off x="0" y="6107722"/>
            <a:ext cx="12192000" cy="75027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14115137"/>
      </p:ext>
    </p:extLst>
  </p:cSld>
  <p:clrMapOvr>
    <a:masterClrMapping/>
  </p:clrMapOvr>
  <mc:AlternateContent xmlns:mc="http://schemas.openxmlformats.org/markup-compatibility/2006" xmlns:p14="http://schemas.microsoft.com/office/powerpoint/2010/main">
    <mc:Choice Requires="p14">
      <p:transition spd="slow" p14:dur="2000" advTm="22199"/>
    </mc:Choice>
    <mc:Fallback xmlns="">
      <p:transition spd="slow" advTm="22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Controlling the Blue Light (Android)</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0" y="1717899"/>
            <a:ext cx="8995961" cy="4124206"/>
          </a:xfrm>
          <a:prstGeom prst="rect">
            <a:avLst/>
          </a:prstGeom>
        </p:spPr>
        <p:txBody>
          <a:bodyPr wrap="square">
            <a:spAutoFit/>
          </a:bodyPr>
          <a:lstStyle/>
          <a:p>
            <a:pPr>
              <a:spcAft>
                <a:spcPts val="600"/>
              </a:spcAft>
            </a:pPr>
            <a:r>
              <a:rPr lang="en-US" sz="2800" dirty="0">
                <a:latin typeface="Segoe UI" panose="020B0502040204020203" pitchFamily="34" charset="0"/>
                <a:cs typeface="Segoe UI" panose="020B0502040204020203" pitchFamily="34" charset="0"/>
              </a:rPr>
              <a:t>To use the blue light filter on your Android phone, follow these steps:</a:t>
            </a:r>
          </a:p>
          <a:p>
            <a:pPr marL="342900" indent="-3429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The majority of the Android devices feature a built-in blue light setting, one which you can enable by going to “Settings” and tap on “Display” </a:t>
            </a:r>
          </a:p>
          <a:p>
            <a:pPr marL="342900" indent="-3429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There you will find a setting named either “Night Light” or “Blue Light,” through which you can adjust the coloring temperature and schedule when you want to turn it on and off</a:t>
            </a: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5">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6">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5" name="Picture 4">
            <a:extLst>
              <a:ext uri="{FF2B5EF4-FFF2-40B4-BE49-F238E27FC236}">
                <a16:creationId xmlns:a16="http://schemas.microsoft.com/office/drawing/2014/main" id="{8444A88D-B8A7-4F12-B9CB-29B6BF5CB5A9}"/>
              </a:ext>
            </a:extLst>
          </p:cNvPr>
          <p:cNvPicPr>
            <a:picLocks noChangeAspect="1"/>
          </p:cNvPicPr>
          <p:nvPr/>
        </p:nvPicPr>
        <p:blipFill>
          <a:blip r:embed="rId7"/>
          <a:stretch>
            <a:fillRect/>
          </a:stretch>
        </p:blipFill>
        <p:spPr>
          <a:xfrm>
            <a:off x="9900052" y="2597116"/>
            <a:ext cx="2015758" cy="2365772"/>
          </a:xfrm>
          <a:prstGeom prst="rect">
            <a:avLst/>
          </a:prstGeom>
        </p:spPr>
      </p:pic>
      <p:pic>
        <p:nvPicPr>
          <p:cNvPr id="10" name="Picture 9">
            <a:extLst>
              <a:ext uri="{FF2B5EF4-FFF2-40B4-BE49-F238E27FC236}">
                <a16:creationId xmlns:a16="http://schemas.microsoft.com/office/drawing/2014/main" id="{150692E9-6F15-4B6E-9F23-4C9542BEEA0F}"/>
              </a:ext>
            </a:extLst>
          </p:cNvPr>
          <p:cNvPicPr>
            <a:picLocks noChangeAspect="1"/>
          </p:cNvPicPr>
          <p:nvPr/>
        </p:nvPicPr>
        <p:blipFill rotWithShape="1">
          <a:blip r:embed="rId8"/>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5B238E03-63E6-4F7D-95FE-E42349CA3CEC}"/>
              </a:ext>
            </a:extLst>
          </p:cNvPr>
          <p:cNvPicPr>
            <a:picLocks noChangeAspect="1"/>
          </p:cNvPicPr>
          <p:nvPr/>
        </p:nvPicPr>
        <p:blipFill rotWithShape="1">
          <a:blip r:embed="rId9"/>
          <a:srcRect t="11119" b="6830"/>
          <a:stretch/>
        </p:blipFill>
        <p:spPr>
          <a:xfrm>
            <a:off x="0" y="6107722"/>
            <a:ext cx="12192000" cy="75027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7821808"/>
      </p:ext>
    </p:extLst>
  </p:cSld>
  <p:clrMapOvr>
    <a:masterClrMapping/>
  </p:clrMapOvr>
  <mc:AlternateContent xmlns:mc="http://schemas.openxmlformats.org/markup-compatibility/2006" xmlns:p14="http://schemas.microsoft.com/office/powerpoint/2010/main">
    <mc:Choice Requires="p14">
      <p:transition spd="slow" p14:dur="2000" advTm="23757"/>
    </mc:Choice>
    <mc:Fallback xmlns="">
      <p:transition spd="slow" advTm="23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52169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Monitor Your Screen Time on Your iPhone</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1" y="1717899"/>
            <a:ext cx="7917899" cy="4170372"/>
          </a:xfrm>
          <a:prstGeom prst="rect">
            <a:avLst/>
          </a:prstGeom>
        </p:spPr>
        <p:txBody>
          <a:bodyPr wrap="square">
            <a:spAutoFit/>
          </a:bodyPr>
          <a:lstStyle/>
          <a:p>
            <a:pPr marL="342900" indent="-3429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Go to “Settings” and select “Screen Time”</a:t>
            </a:r>
          </a:p>
          <a:p>
            <a:pPr marL="342900" indent="-3429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Tap “Turn On Screen Time”</a:t>
            </a:r>
          </a:p>
          <a:p>
            <a:pPr marL="342900" indent="-3429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Tap “Continue”</a:t>
            </a:r>
          </a:p>
          <a:p>
            <a:pPr marL="342900" indent="-3429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Select “This is My [device]” or “This is My Child's [device]”</a:t>
            </a:r>
          </a:p>
          <a:p>
            <a:pPr marL="342900" indent="-342900">
              <a:spcAft>
                <a:spcPts val="600"/>
              </a:spcAft>
              <a:buFont typeface="Arial" panose="020B0604020202020204" pitchFamily="34" charset="0"/>
              <a:buChar char="•"/>
            </a:pPr>
            <a:endParaRPr lang="en-US" sz="1400" dirty="0">
              <a:latin typeface="Segoe UI" panose="020B0502040204020203" pitchFamily="34" charset="0"/>
              <a:cs typeface="Segoe UI" panose="020B0502040204020203" pitchFamily="34" charset="0"/>
            </a:endParaRPr>
          </a:p>
          <a:p>
            <a:pPr>
              <a:spcAft>
                <a:spcPts val="600"/>
              </a:spcAft>
            </a:pPr>
            <a:r>
              <a:rPr lang="en-US" sz="2800" dirty="0">
                <a:latin typeface="Segoe UI" panose="020B0502040204020203" pitchFamily="34" charset="0"/>
                <a:cs typeface="Segoe UI" panose="020B0502040204020203" pitchFamily="34" charset="0"/>
              </a:rPr>
              <a:t>After you turn on Screen Time, you'll see a report showing how you use your device, apps, and websites. </a:t>
            </a: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5">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6">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3" name="Picture 2">
            <a:extLst>
              <a:ext uri="{FF2B5EF4-FFF2-40B4-BE49-F238E27FC236}">
                <a16:creationId xmlns:a16="http://schemas.microsoft.com/office/drawing/2014/main" id="{F1E5495E-F15C-4AFC-9EC4-0726C0D588B9}"/>
              </a:ext>
            </a:extLst>
          </p:cNvPr>
          <p:cNvPicPr>
            <a:picLocks noChangeAspect="1"/>
          </p:cNvPicPr>
          <p:nvPr/>
        </p:nvPicPr>
        <p:blipFill>
          <a:blip r:embed="rId7"/>
          <a:stretch>
            <a:fillRect/>
          </a:stretch>
        </p:blipFill>
        <p:spPr>
          <a:xfrm>
            <a:off x="8544910" y="1982448"/>
            <a:ext cx="3228757" cy="2421568"/>
          </a:xfrm>
          <a:prstGeom prst="rect">
            <a:avLst/>
          </a:prstGeom>
          <a:ln>
            <a:solidFill>
              <a:srgbClr val="CB6CE6"/>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808248E3-7262-4F16-9AB6-86667E14F61A}"/>
              </a:ext>
            </a:extLst>
          </p:cNvPr>
          <p:cNvPicPr>
            <a:picLocks noChangeAspect="1"/>
          </p:cNvPicPr>
          <p:nvPr/>
        </p:nvPicPr>
        <p:blipFill rotWithShape="1">
          <a:blip r:embed="rId8"/>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D3F93F83-F97E-4B55-8215-63AB34443E0B}"/>
              </a:ext>
            </a:extLst>
          </p:cNvPr>
          <p:cNvPicPr>
            <a:picLocks noChangeAspect="1"/>
          </p:cNvPicPr>
          <p:nvPr/>
        </p:nvPicPr>
        <p:blipFill rotWithShape="1">
          <a:blip r:embed="rId9"/>
          <a:srcRect t="11119" b="6830"/>
          <a:stretch/>
        </p:blipFill>
        <p:spPr>
          <a:xfrm>
            <a:off x="0" y="6107722"/>
            <a:ext cx="12192000" cy="75027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83817722"/>
      </p:ext>
    </p:extLst>
  </p:cSld>
  <p:clrMapOvr>
    <a:masterClrMapping/>
  </p:clrMapOvr>
  <mc:AlternateContent xmlns:mc="http://schemas.openxmlformats.org/markup-compatibility/2006" xmlns:p14="http://schemas.microsoft.com/office/powerpoint/2010/main">
    <mc:Choice Requires="p14">
      <p:transition spd="slow" p14:dur="2000" advTm="24719"/>
    </mc:Choice>
    <mc:Fallback xmlns="">
      <p:transition spd="slow" advTm="24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52169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Screen Time Report for iPhone</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1" y="1717899"/>
            <a:ext cx="6893963" cy="3847207"/>
          </a:xfrm>
          <a:prstGeom prst="rect">
            <a:avLst/>
          </a:prstGeom>
        </p:spPr>
        <p:txBody>
          <a:bodyPr wrap="square">
            <a:spAutoFit/>
          </a:bodyPr>
          <a:lstStyle/>
          <a:p>
            <a:pPr marL="457200" indent="-457200">
              <a:spcAft>
                <a:spcPts val="12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To see the report, go to “Settings” and select “Screen Time” and tap “See All Activity” under the graph</a:t>
            </a:r>
          </a:p>
          <a:p>
            <a:pPr marL="457200" indent="-457200">
              <a:spcAft>
                <a:spcPts val="12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From there, you can see your usage, set limits for your most used apps, and see how many times a device was picked up or received a notification</a:t>
            </a:r>
          </a:p>
          <a:p>
            <a:pPr>
              <a:spcAft>
                <a:spcPts val="600"/>
              </a:spcAft>
            </a:pPr>
            <a:r>
              <a:rPr lang="en-US" sz="2800" dirty="0">
                <a:latin typeface="Segoe UI" panose="020B0502040204020203" pitchFamily="34" charset="0"/>
                <a:cs typeface="Segoe UI" panose="020B0502040204020203" pitchFamily="34" charset="0"/>
              </a:rPr>
              <a:t> </a:t>
            </a: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5">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6">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8" name="Picture 2" descr="iPhone showing daily average screen time and which apps are used the most.">
            <a:extLst>
              <a:ext uri="{FF2B5EF4-FFF2-40B4-BE49-F238E27FC236}">
                <a16:creationId xmlns:a16="http://schemas.microsoft.com/office/drawing/2014/main" id="{A6667DB9-743D-44D8-BB9C-25FFE376AC4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54341">
            <a:off x="8134255" y="1759279"/>
            <a:ext cx="2441448" cy="415921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0121337-A431-4422-9315-FC0FF4EB603E}"/>
              </a:ext>
            </a:extLst>
          </p:cNvPr>
          <p:cNvPicPr>
            <a:picLocks noChangeAspect="1"/>
          </p:cNvPicPr>
          <p:nvPr/>
        </p:nvPicPr>
        <p:blipFill rotWithShape="1">
          <a:blip r:embed="rId8"/>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4B7026B4-B69F-417E-A3BC-384D32D3E1D9}"/>
              </a:ext>
            </a:extLst>
          </p:cNvPr>
          <p:cNvPicPr>
            <a:picLocks noChangeAspect="1"/>
          </p:cNvPicPr>
          <p:nvPr/>
        </p:nvPicPr>
        <p:blipFill rotWithShape="1">
          <a:blip r:embed="rId9"/>
          <a:srcRect t="11119" b="6830"/>
          <a:stretch/>
        </p:blipFill>
        <p:spPr>
          <a:xfrm>
            <a:off x="0" y="6107722"/>
            <a:ext cx="12192000" cy="75027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19804296"/>
      </p:ext>
    </p:extLst>
  </p:cSld>
  <p:clrMapOvr>
    <a:masterClrMapping/>
  </p:clrMapOvr>
  <mc:AlternateContent xmlns:mc="http://schemas.openxmlformats.org/markup-compatibility/2006" xmlns:p14="http://schemas.microsoft.com/office/powerpoint/2010/main">
    <mc:Choice Requires="p14">
      <p:transition spd="slow" p14:dur="2000" advTm="26466"/>
    </mc:Choice>
    <mc:Fallback xmlns="">
      <p:transition spd="slow" advTm="26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6744</TotalTime>
  <Words>1743</Words>
  <Application>Microsoft Office PowerPoint</Application>
  <PresentationFormat>Widescreen</PresentationFormat>
  <Paragraphs>165</Paragraphs>
  <Slides>19</Slides>
  <Notes>19</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AultCare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Probert</dc:creator>
  <cp:lastModifiedBy>Tracy Brewer</cp:lastModifiedBy>
  <cp:revision>165</cp:revision>
  <cp:lastPrinted>2020-12-22T14:53:46Z</cp:lastPrinted>
  <dcterms:created xsi:type="dcterms:W3CDTF">2020-12-22T14:53:14Z</dcterms:created>
  <dcterms:modified xsi:type="dcterms:W3CDTF">2022-06-28T11:43:07Z</dcterms:modified>
</cp:coreProperties>
</file>